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ar-KW"/>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74" d="100"/>
          <a:sy n="74" d="100"/>
        </p:scale>
        <p:origin x="-1182" y="3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34F5174-DE1C-43DB-8915-18F04028B7E1}" type="datetimeFigureOut">
              <a:rPr lang="ar-KW" smtClean="0"/>
              <a:t>28/07/1441</a:t>
            </a:fld>
            <a:endParaRPr lang="ar-KW"/>
          </a:p>
        </p:txBody>
      </p:sp>
      <p:sp>
        <p:nvSpPr>
          <p:cNvPr id="5" name="Footer Placeholder 4"/>
          <p:cNvSpPr>
            <a:spLocks noGrp="1"/>
          </p:cNvSpPr>
          <p:nvPr>
            <p:ph type="ftr" sz="quarter" idx="11"/>
          </p:nvPr>
        </p:nvSpPr>
        <p:spPr/>
        <p:txBody>
          <a:bodyPr/>
          <a:lstStyle/>
          <a:p>
            <a:endParaRPr lang="ar-KW"/>
          </a:p>
        </p:txBody>
      </p:sp>
      <p:sp>
        <p:nvSpPr>
          <p:cNvPr id="6" name="Slide Number Placeholder 5"/>
          <p:cNvSpPr>
            <a:spLocks noGrp="1"/>
          </p:cNvSpPr>
          <p:nvPr>
            <p:ph type="sldNum" sz="quarter" idx="12"/>
          </p:nvPr>
        </p:nvSpPr>
        <p:spPr/>
        <p:txBody>
          <a:bodyPr/>
          <a:lstStyle/>
          <a:p>
            <a:fld id="{D18CEF5D-E284-4FCD-A689-505F60780D27}" type="slidenum">
              <a:rPr lang="ar-KW" smtClean="0"/>
              <a:t>‹#›</a:t>
            </a:fld>
            <a:endParaRPr lang="ar-KW"/>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4F5174-DE1C-43DB-8915-18F04028B7E1}" type="datetimeFigureOut">
              <a:rPr lang="ar-KW" smtClean="0"/>
              <a:t>28/07/1441</a:t>
            </a:fld>
            <a:endParaRPr lang="ar-KW"/>
          </a:p>
        </p:txBody>
      </p:sp>
      <p:sp>
        <p:nvSpPr>
          <p:cNvPr id="5" name="Footer Placeholder 4"/>
          <p:cNvSpPr>
            <a:spLocks noGrp="1"/>
          </p:cNvSpPr>
          <p:nvPr>
            <p:ph type="ftr" sz="quarter" idx="11"/>
          </p:nvPr>
        </p:nvSpPr>
        <p:spPr/>
        <p:txBody>
          <a:bodyPr/>
          <a:lstStyle/>
          <a:p>
            <a:endParaRPr lang="ar-KW"/>
          </a:p>
        </p:txBody>
      </p:sp>
      <p:sp>
        <p:nvSpPr>
          <p:cNvPr id="6" name="Slide Number Placeholder 5"/>
          <p:cNvSpPr>
            <a:spLocks noGrp="1"/>
          </p:cNvSpPr>
          <p:nvPr>
            <p:ph type="sldNum" sz="quarter" idx="12"/>
          </p:nvPr>
        </p:nvSpPr>
        <p:spPr/>
        <p:txBody>
          <a:bodyPr/>
          <a:lstStyle/>
          <a:p>
            <a:fld id="{D18CEF5D-E284-4FCD-A689-505F60780D27}" type="slidenum">
              <a:rPr lang="ar-KW" smtClean="0"/>
              <a:t>‹#›</a:t>
            </a:fld>
            <a:endParaRPr lang="ar-KW"/>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34F5174-DE1C-43DB-8915-18F04028B7E1}" type="datetimeFigureOut">
              <a:rPr lang="ar-KW" smtClean="0"/>
              <a:t>28/07/1441</a:t>
            </a:fld>
            <a:endParaRPr lang="ar-KW"/>
          </a:p>
        </p:txBody>
      </p:sp>
      <p:sp>
        <p:nvSpPr>
          <p:cNvPr id="5" name="Footer Placeholder 4"/>
          <p:cNvSpPr>
            <a:spLocks noGrp="1"/>
          </p:cNvSpPr>
          <p:nvPr>
            <p:ph type="ftr" sz="quarter" idx="11"/>
          </p:nvPr>
        </p:nvSpPr>
        <p:spPr/>
        <p:txBody>
          <a:bodyPr/>
          <a:lstStyle/>
          <a:p>
            <a:endParaRPr lang="ar-KW"/>
          </a:p>
        </p:txBody>
      </p:sp>
      <p:sp>
        <p:nvSpPr>
          <p:cNvPr id="6" name="Slide Number Placeholder 5"/>
          <p:cNvSpPr>
            <a:spLocks noGrp="1"/>
          </p:cNvSpPr>
          <p:nvPr>
            <p:ph type="sldNum" sz="quarter" idx="12"/>
          </p:nvPr>
        </p:nvSpPr>
        <p:spPr/>
        <p:txBody>
          <a:bodyPr/>
          <a:lstStyle/>
          <a:p>
            <a:fld id="{D18CEF5D-E284-4FCD-A689-505F60780D27}" type="slidenum">
              <a:rPr lang="ar-KW" smtClean="0"/>
              <a:t>‹#›</a:t>
            </a:fld>
            <a:endParaRPr lang="ar-KW"/>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34F5174-DE1C-43DB-8915-18F04028B7E1}" type="datetimeFigureOut">
              <a:rPr lang="ar-KW" smtClean="0"/>
              <a:t>28/07/1441</a:t>
            </a:fld>
            <a:endParaRPr lang="ar-KW"/>
          </a:p>
        </p:txBody>
      </p:sp>
      <p:sp>
        <p:nvSpPr>
          <p:cNvPr id="5" name="Footer Placeholder 4"/>
          <p:cNvSpPr>
            <a:spLocks noGrp="1"/>
          </p:cNvSpPr>
          <p:nvPr>
            <p:ph type="ftr" sz="quarter" idx="11"/>
          </p:nvPr>
        </p:nvSpPr>
        <p:spPr/>
        <p:txBody>
          <a:bodyPr/>
          <a:lstStyle/>
          <a:p>
            <a:endParaRPr lang="ar-KW"/>
          </a:p>
        </p:txBody>
      </p:sp>
      <p:sp>
        <p:nvSpPr>
          <p:cNvPr id="6" name="Slide Number Placeholder 5"/>
          <p:cNvSpPr>
            <a:spLocks noGrp="1"/>
          </p:cNvSpPr>
          <p:nvPr>
            <p:ph type="sldNum" sz="quarter" idx="12"/>
          </p:nvPr>
        </p:nvSpPr>
        <p:spPr/>
        <p:txBody>
          <a:bodyPr/>
          <a:lstStyle/>
          <a:p>
            <a:fld id="{D18CEF5D-E284-4FCD-A689-505F60780D27}" type="slidenum">
              <a:rPr lang="ar-KW" smtClean="0"/>
              <a:t>‹#›</a:t>
            </a:fld>
            <a:endParaRPr lang="ar-KW"/>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4F5174-DE1C-43DB-8915-18F04028B7E1}" type="datetimeFigureOut">
              <a:rPr lang="ar-KW" smtClean="0"/>
              <a:t>28/07/1441</a:t>
            </a:fld>
            <a:endParaRPr lang="ar-KW"/>
          </a:p>
        </p:txBody>
      </p:sp>
      <p:sp>
        <p:nvSpPr>
          <p:cNvPr id="5" name="Footer Placeholder 4"/>
          <p:cNvSpPr>
            <a:spLocks noGrp="1"/>
          </p:cNvSpPr>
          <p:nvPr>
            <p:ph type="ftr" sz="quarter" idx="11"/>
          </p:nvPr>
        </p:nvSpPr>
        <p:spPr/>
        <p:txBody>
          <a:bodyPr/>
          <a:lstStyle/>
          <a:p>
            <a:endParaRPr lang="ar-KW"/>
          </a:p>
        </p:txBody>
      </p:sp>
      <p:sp>
        <p:nvSpPr>
          <p:cNvPr id="6" name="Slide Number Placeholder 5"/>
          <p:cNvSpPr>
            <a:spLocks noGrp="1"/>
          </p:cNvSpPr>
          <p:nvPr>
            <p:ph type="sldNum" sz="quarter" idx="12"/>
          </p:nvPr>
        </p:nvSpPr>
        <p:spPr/>
        <p:txBody>
          <a:bodyPr/>
          <a:lstStyle/>
          <a:p>
            <a:fld id="{D18CEF5D-E284-4FCD-A689-505F60780D27}" type="slidenum">
              <a:rPr lang="ar-KW" smtClean="0"/>
              <a:t>‹#›</a:t>
            </a:fld>
            <a:endParaRPr lang="ar-KW"/>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34F5174-DE1C-43DB-8915-18F04028B7E1}" type="datetimeFigureOut">
              <a:rPr lang="ar-KW" smtClean="0"/>
              <a:t>28/07/1441</a:t>
            </a:fld>
            <a:endParaRPr lang="ar-KW"/>
          </a:p>
        </p:txBody>
      </p:sp>
      <p:sp>
        <p:nvSpPr>
          <p:cNvPr id="6" name="Footer Placeholder 5"/>
          <p:cNvSpPr>
            <a:spLocks noGrp="1"/>
          </p:cNvSpPr>
          <p:nvPr>
            <p:ph type="ftr" sz="quarter" idx="11"/>
          </p:nvPr>
        </p:nvSpPr>
        <p:spPr/>
        <p:txBody>
          <a:bodyPr/>
          <a:lstStyle/>
          <a:p>
            <a:endParaRPr lang="ar-KW"/>
          </a:p>
        </p:txBody>
      </p:sp>
      <p:sp>
        <p:nvSpPr>
          <p:cNvPr id="7" name="Slide Number Placeholder 6"/>
          <p:cNvSpPr>
            <a:spLocks noGrp="1"/>
          </p:cNvSpPr>
          <p:nvPr>
            <p:ph type="sldNum" sz="quarter" idx="12"/>
          </p:nvPr>
        </p:nvSpPr>
        <p:spPr/>
        <p:txBody>
          <a:bodyPr/>
          <a:lstStyle/>
          <a:p>
            <a:fld id="{D18CEF5D-E284-4FCD-A689-505F60780D27}" type="slidenum">
              <a:rPr lang="ar-KW" smtClean="0"/>
              <a:t>‹#›</a:t>
            </a:fld>
            <a:endParaRPr lang="ar-KW"/>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34F5174-DE1C-43DB-8915-18F04028B7E1}" type="datetimeFigureOut">
              <a:rPr lang="ar-KW" smtClean="0"/>
              <a:t>28/07/1441</a:t>
            </a:fld>
            <a:endParaRPr lang="ar-KW"/>
          </a:p>
        </p:txBody>
      </p:sp>
      <p:sp>
        <p:nvSpPr>
          <p:cNvPr id="8" name="Footer Placeholder 7"/>
          <p:cNvSpPr>
            <a:spLocks noGrp="1"/>
          </p:cNvSpPr>
          <p:nvPr>
            <p:ph type="ftr" sz="quarter" idx="11"/>
          </p:nvPr>
        </p:nvSpPr>
        <p:spPr/>
        <p:txBody>
          <a:bodyPr/>
          <a:lstStyle/>
          <a:p>
            <a:endParaRPr lang="ar-KW"/>
          </a:p>
        </p:txBody>
      </p:sp>
      <p:sp>
        <p:nvSpPr>
          <p:cNvPr id="9" name="Slide Number Placeholder 8"/>
          <p:cNvSpPr>
            <a:spLocks noGrp="1"/>
          </p:cNvSpPr>
          <p:nvPr>
            <p:ph type="sldNum" sz="quarter" idx="12"/>
          </p:nvPr>
        </p:nvSpPr>
        <p:spPr/>
        <p:txBody>
          <a:bodyPr/>
          <a:lstStyle/>
          <a:p>
            <a:fld id="{D18CEF5D-E284-4FCD-A689-505F60780D27}" type="slidenum">
              <a:rPr lang="ar-KW" smtClean="0"/>
              <a:t>‹#›</a:t>
            </a:fld>
            <a:endParaRPr lang="ar-KW"/>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34F5174-DE1C-43DB-8915-18F04028B7E1}" type="datetimeFigureOut">
              <a:rPr lang="ar-KW" smtClean="0"/>
              <a:t>28/07/1441</a:t>
            </a:fld>
            <a:endParaRPr lang="ar-KW"/>
          </a:p>
        </p:txBody>
      </p:sp>
      <p:sp>
        <p:nvSpPr>
          <p:cNvPr id="4" name="Footer Placeholder 3"/>
          <p:cNvSpPr>
            <a:spLocks noGrp="1"/>
          </p:cNvSpPr>
          <p:nvPr>
            <p:ph type="ftr" sz="quarter" idx="11"/>
          </p:nvPr>
        </p:nvSpPr>
        <p:spPr/>
        <p:txBody>
          <a:bodyPr/>
          <a:lstStyle/>
          <a:p>
            <a:endParaRPr lang="ar-KW"/>
          </a:p>
        </p:txBody>
      </p:sp>
      <p:sp>
        <p:nvSpPr>
          <p:cNvPr id="5" name="Slide Number Placeholder 4"/>
          <p:cNvSpPr>
            <a:spLocks noGrp="1"/>
          </p:cNvSpPr>
          <p:nvPr>
            <p:ph type="sldNum" sz="quarter" idx="12"/>
          </p:nvPr>
        </p:nvSpPr>
        <p:spPr/>
        <p:txBody>
          <a:bodyPr/>
          <a:lstStyle/>
          <a:p>
            <a:fld id="{D18CEF5D-E284-4FCD-A689-505F60780D27}" type="slidenum">
              <a:rPr lang="ar-KW" smtClean="0"/>
              <a:t>‹#›</a:t>
            </a:fld>
            <a:endParaRPr lang="ar-KW"/>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4F5174-DE1C-43DB-8915-18F04028B7E1}" type="datetimeFigureOut">
              <a:rPr lang="ar-KW" smtClean="0"/>
              <a:t>28/07/1441</a:t>
            </a:fld>
            <a:endParaRPr lang="ar-KW"/>
          </a:p>
        </p:txBody>
      </p:sp>
      <p:sp>
        <p:nvSpPr>
          <p:cNvPr id="3" name="Footer Placeholder 2"/>
          <p:cNvSpPr>
            <a:spLocks noGrp="1"/>
          </p:cNvSpPr>
          <p:nvPr>
            <p:ph type="ftr" sz="quarter" idx="11"/>
          </p:nvPr>
        </p:nvSpPr>
        <p:spPr/>
        <p:txBody>
          <a:bodyPr/>
          <a:lstStyle/>
          <a:p>
            <a:endParaRPr lang="ar-KW"/>
          </a:p>
        </p:txBody>
      </p:sp>
      <p:sp>
        <p:nvSpPr>
          <p:cNvPr id="4" name="Slide Number Placeholder 3"/>
          <p:cNvSpPr>
            <a:spLocks noGrp="1"/>
          </p:cNvSpPr>
          <p:nvPr>
            <p:ph type="sldNum" sz="quarter" idx="12"/>
          </p:nvPr>
        </p:nvSpPr>
        <p:spPr/>
        <p:txBody>
          <a:bodyPr/>
          <a:lstStyle/>
          <a:p>
            <a:fld id="{D18CEF5D-E284-4FCD-A689-505F60780D27}" type="slidenum">
              <a:rPr lang="ar-KW" smtClean="0"/>
              <a:t>‹#›</a:t>
            </a:fld>
            <a:endParaRPr lang="ar-KW"/>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4F5174-DE1C-43DB-8915-18F04028B7E1}" type="datetimeFigureOut">
              <a:rPr lang="ar-KW" smtClean="0"/>
              <a:t>28/07/1441</a:t>
            </a:fld>
            <a:endParaRPr lang="ar-KW"/>
          </a:p>
        </p:txBody>
      </p:sp>
      <p:sp>
        <p:nvSpPr>
          <p:cNvPr id="6" name="Footer Placeholder 5"/>
          <p:cNvSpPr>
            <a:spLocks noGrp="1"/>
          </p:cNvSpPr>
          <p:nvPr>
            <p:ph type="ftr" sz="quarter" idx="11"/>
          </p:nvPr>
        </p:nvSpPr>
        <p:spPr/>
        <p:txBody>
          <a:bodyPr/>
          <a:lstStyle/>
          <a:p>
            <a:endParaRPr lang="ar-KW"/>
          </a:p>
        </p:txBody>
      </p:sp>
      <p:sp>
        <p:nvSpPr>
          <p:cNvPr id="7" name="Slide Number Placeholder 6"/>
          <p:cNvSpPr>
            <a:spLocks noGrp="1"/>
          </p:cNvSpPr>
          <p:nvPr>
            <p:ph type="sldNum" sz="quarter" idx="12"/>
          </p:nvPr>
        </p:nvSpPr>
        <p:spPr/>
        <p:txBody>
          <a:bodyPr/>
          <a:lstStyle/>
          <a:p>
            <a:fld id="{D18CEF5D-E284-4FCD-A689-505F60780D27}" type="slidenum">
              <a:rPr lang="ar-KW" smtClean="0"/>
              <a:t>‹#›</a:t>
            </a:fld>
            <a:endParaRPr lang="ar-KW"/>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4F5174-DE1C-43DB-8915-18F04028B7E1}" type="datetimeFigureOut">
              <a:rPr lang="ar-KW" smtClean="0"/>
              <a:t>28/07/1441</a:t>
            </a:fld>
            <a:endParaRPr lang="ar-KW"/>
          </a:p>
        </p:txBody>
      </p:sp>
      <p:sp>
        <p:nvSpPr>
          <p:cNvPr id="6" name="Footer Placeholder 5"/>
          <p:cNvSpPr>
            <a:spLocks noGrp="1"/>
          </p:cNvSpPr>
          <p:nvPr>
            <p:ph type="ftr" sz="quarter" idx="11"/>
          </p:nvPr>
        </p:nvSpPr>
        <p:spPr/>
        <p:txBody>
          <a:bodyPr/>
          <a:lstStyle/>
          <a:p>
            <a:endParaRPr lang="ar-KW"/>
          </a:p>
        </p:txBody>
      </p:sp>
      <p:sp>
        <p:nvSpPr>
          <p:cNvPr id="7" name="Slide Number Placeholder 6"/>
          <p:cNvSpPr>
            <a:spLocks noGrp="1"/>
          </p:cNvSpPr>
          <p:nvPr>
            <p:ph type="sldNum" sz="quarter" idx="12"/>
          </p:nvPr>
        </p:nvSpPr>
        <p:spPr/>
        <p:txBody>
          <a:bodyPr/>
          <a:lstStyle/>
          <a:p>
            <a:fld id="{D18CEF5D-E284-4FCD-A689-505F60780D27}" type="slidenum">
              <a:rPr lang="ar-KW" smtClean="0"/>
              <a:t>‹#›</a:t>
            </a:fld>
            <a:endParaRPr lang="ar-KW"/>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34F5174-DE1C-43DB-8915-18F04028B7E1}" type="datetimeFigureOut">
              <a:rPr lang="ar-KW" smtClean="0"/>
              <a:t>28/07/1441</a:t>
            </a:fld>
            <a:endParaRPr lang="ar-KW"/>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ar-KW"/>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18CEF5D-E284-4FCD-A689-505F60780D27}" type="slidenum">
              <a:rPr lang="ar-KW" smtClean="0"/>
              <a:t>‹#›</a:t>
            </a:fld>
            <a:endParaRPr lang="ar-KW"/>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286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6" Type="http://schemas.microsoft.com/office/2007/relationships/hdphoto" Target="../media/hdphoto5.wdp"/><Relationship Id="rId5" Type="http://schemas.openxmlformats.org/officeDocument/2006/relationships/image" Target="../media/image10.jpeg"/><Relationship Id="rId4" Type="http://schemas.microsoft.com/office/2007/relationships/hdphoto" Target="../media/hdphoto4.wdp"/></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332656"/>
            <a:ext cx="8784976" cy="4816703"/>
          </a:xfrm>
          <a:prstGeom prst="rect">
            <a:avLst/>
          </a:prstGeom>
        </p:spPr>
        <p:txBody>
          <a:bodyPr wrap="square">
            <a:spAutoFit/>
          </a:bodyPr>
          <a:lstStyle/>
          <a:p>
            <a:r>
              <a:rPr lang="ar-SA" sz="28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عرائس خيــــال الظـــــل </a:t>
            </a:r>
            <a:r>
              <a:rPr lang="en-US" sz="28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  ( shadow puppets)  </a:t>
            </a:r>
            <a:r>
              <a:rPr lang="ar-SA" sz="28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  </a:t>
            </a:r>
            <a:endParaRPr lang="ar-KW" sz="28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a:p>
            <a:endParaRPr lang="ar-KW" b="1" dirty="0" smtClean="0">
              <a:ln w="1905"/>
              <a:solidFill>
                <a:srgbClr val="7030A0"/>
              </a:solidFill>
              <a:effectLst>
                <a:innerShdw blurRad="69850" dist="43180" dir="5400000">
                  <a:srgbClr val="000000">
                    <a:alpha val="65000"/>
                  </a:srgbClr>
                </a:innerShdw>
              </a:effectLst>
            </a:endParaRPr>
          </a:p>
          <a:p>
            <a:r>
              <a:rPr lang="ar-SA" b="1" dirty="0" smtClean="0">
                <a:ln w="1905"/>
                <a:solidFill>
                  <a:srgbClr val="7030A0"/>
                </a:solidFill>
                <a:effectLst>
                  <a:innerShdw blurRad="69850" dist="43180" dir="5400000">
                    <a:srgbClr val="000000">
                      <a:alpha val="65000"/>
                    </a:srgbClr>
                  </a:innerShdw>
                </a:effectLst>
              </a:rPr>
              <a:t>تعد </a:t>
            </a:r>
            <a:r>
              <a:rPr lang="ar-SA" b="1" dirty="0" smtClean="0">
                <a:ln w="1905"/>
                <a:solidFill>
                  <a:srgbClr val="7030A0"/>
                </a:solidFill>
                <a:effectLst>
                  <a:innerShdw blurRad="69850" dist="43180" dir="5400000">
                    <a:srgbClr val="000000">
                      <a:alpha val="65000"/>
                    </a:srgbClr>
                  </a:innerShdw>
                </a:effectLst>
              </a:rPr>
              <a:t>عرائس خيال الظل </a:t>
            </a:r>
            <a:r>
              <a:rPr lang="ar-KW" b="1" dirty="0" smtClean="0">
                <a:ln w="1905"/>
                <a:solidFill>
                  <a:srgbClr val="7030A0"/>
                </a:solidFill>
                <a:effectLst>
                  <a:innerShdw blurRad="69850" dist="43180" dir="5400000">
                    <a:srgbClr val="000000">
                      <a:alpha val="65000"/>
                    </a:srgbClr>
                  </a:innerShdw>
                </a:effectLst>
              </a:rPr>
              <a:t>ا</a:t>
            </a:r>
            <a:r>
              <a:rPr lang="ar-SA" b="1" dirty="0" smtClean="0">
                <a:ln w="1905"/>
                <a:solidFill>
                  <a:srgbClr val="7030A0"/>
                </a:solidFill>
                <a:effectLst>
                  <a:innerShdw blurRad="69850" dist="43180" dir="5400000">
                    <a:srgbClr val="000000">
                      <a:alpha val="65000"/>
                    </a:srgbClr>
                  </a:innerShdw>
                </a:effectLst>
              </a:rPr>
              <a:t>قدم </a:t>
            </a:r>
            <a:r>
              <a:rPr lang="ar-SA" b="1" dirty="0">
                <a:ln w="1905"/>
                <a:solidFill>
                  <a:srgbClr val="7030A0"/>
                </a:solidFill>
                <a:effectLst>
                  <a:innerShdw blurRad="69850" dist="43180" dir="5400000">
                    <a:srgbClr val="000000">
                      <a:alpha val="65000"/>
                    </a:srgbClr>
                  </a:innerShdw>
                </a:effectLst>
              </a:rPr>
              <a:t>أنواع العرائس </a:t>
            </a:r>
            <a:endParaRPr lang="ar-KW" b="1" dirty="0">
              <a:ln w="1905"/>
              <a:solidFill>
                <a:srgbClr val="7030A0"/>
              </a:solidFill>
              <a:effectLst>
                <a:innerShdw blurRad="69850" dist="43180" dir="5400000">
                  <a:srgbClr val="000000">
                    <a:alpha val="65000"/>
                  </a:srgbClr>
                </a:innerShdw>
              </a:effectLst>
            </a:endParaRPr>
          </a:p>
          <a:p>
            <a:pPr marL="342900" indent="-342900">
              <a:lnSpc>
                <a:spcPct val="150000"/>
              </a:lnSpc>
              <a:buFont typeface="+mj-lt"/>
              <a:buAutoNum type="arabicPeriod"/>
            </a:pPr>
            <a:r>
              <a:rPr lang="ar-SA" b="1" dirty="0">
                <a:ln w="1905"/>
                <a:solidFill>
                  <a:srgbClr val="7030A0"/>
                </a:solidFill>
                <a:effectLst>
                  <a:innerShdw blurRad="69850" dist="43180" dir="5400000">
                    <a:srgbClr val="000000">
                      <a:alpha val="65000"/>
                    </a:srgbClr>
                  </a:innerShdw>
                </a:effectLst>
              </a:rPr>
              <a:t> </a:t>
            </a:r>
            <a:r>
              <a:rPr lang="ar-KW" b="1" dirty="0">
                <a:ln w="1905"/>
                <a:solidFill>
                  <a:srgbClr val="7030A0"/>
                </a:solidFill>
                <a:effectLst>
                  <a:innerShdw blurRad="69850" dist="43180" dir="5400000">
                    <a:srgbClr val="000000">
                      <a:alpha val="65000"/>
                    </a:srgbClr>
                  </a:innerShdw>
                </a:effectLst>
              </a:rPr>
              <a:t>ذات </a:t>
            </a:r>
            <a:r>
              <a:rPr lang="ar-SA" b="1" dirty="0">
                <a:ln w="1905"/>
                <a:solidFill>
                  <a:srgbClr val="7030A0"/>
                </a:solidFill>
                <a:effectLst>
                  <a:innerShdw blurRad="69850" dist="43180" dir="5400000">
                    <a:srgbClr val="000000">
                      <a:alpha val="65000"/>
                    </a:srgbClr>
                  </a:innerShdw>
                </a:effectLst>
              </a:rPr>
              <a:t>خامات محدودة </a:t>
            </a:r>
            <a:endParaRPr lang="ar-KW" b="1" dirty="0" smtClean="0">
              <a:ln w="1905"/>
              <a:solidFill>
                <a:srgbClr val="7030A0"/>
              </a:solidFill>
              <a:effectLst>
                <a:innerShdw blurRad="69850" dist="43180" dir="5400000">
                  <a:srgbClr val="000000">
                    <a:alpha val="65000"/>
                  </a:srgbClr>
                </a:innerShdw>
              </a:effectLst>
            </a:endParaRPr>
          </a:p>
          <a:p>
            <a:pPr marL="342900" indent="-342900">
              <a:lnSpc>
                <a:spcPct val="150000"/>
              </a:lnSpc>
              <a:buFont typeface="+mj-lt"/>
              <a:buAutoNum type="arabicPeriod"/>
            </a:pPr>
            <a:r>
              <a:rPr lang="ar-SA" b="1" dirty="0" smtClean="0">
                <a:ln w="1905"/>
                <a:solidFill>
                  <a:srgbClr val="7030A0"/>
                </a:solidFill>
                <a:effectLst>
                  <a:innerShdw blurRad="69850" dist="43180" dir="5400000">
                    <a:srgbClr val="000000">
                      <a:alpha val="65000"/>
                    </a:srgbClr>
                  </a:innerShdw>
                </a:effectLst>
              </a:rPr>
              <a:t> </a:t>
            </a:r>
            <a:r>
              <a:rPr lang="ar-SA" b="1" dirty="0">
                <a:ln w="1905"/>
                <a:solidFill>
                  <a:srgbClr val="7030A0"/>
                </a:solidFill>
                <a:effectLst>
                  <a:innerShdw blurRad="69850" dist="43180" dir="5400000">
                    <a:srgbClr val="000000">
                      <a:alpha val="65000"/>
                    </a:srgbClr>
                  </a:innerShdw>
                </a:effectLst>
              </a:rPr>
              <a:t>بسيطة جداً . فهي تتكون من قطعة واحدة  أو اكثر من قطعة متصلة بروابط ، </a:t>
            </a:r>
            <a:endParaRPr lang="ar-KW" b="1" dirty="0">
              <a:ln w="1905"/>
              <a:solidFill>
                <a:srgbClr val="7030A0"/>
              </a:solidFill>
              <a:effectLst>
                <a:innerShdw blurRad="69850" dist="43180" dir="5400000">
                  <a:srgbClr val="000000">
                    <a:alpha val="65000"/>
                  </a:srgbClr>
                </a:innerShdw>
              </a:effectLst>
            </a:endParaRPr>
          </a:p>
          <a:p>
            <a:pPr marL="342900" indent="-342900">
              <a:lnSpc>
                <a:spcPct val="150000"/>
              </a:lnSpc>
              <a:buFont typeface="+mj-lt"/>
              <a:buAutoNum type="arabicPeriod"/>
            </a:pPr>
            <a:r>
              <a:rPr lang="ar-SA" b="1" dirty="0" smtClean="0">
                <a:ln w="1905"/>
                <a:solidFill>
                  <a:srgbClr val="7030A0"/>
                </a:solidFill>
                <a:effectLst>
                  <a:innerShdw blurRad="69850" dist="43180" dir="5400000">
                    <a:srgbClr val="000000">
                      <a:alpha val="65000"/>
                    </a:srgbClr>
                  </a:innerShdw>
                </a:effectLst>
              </a:rPr>
              <a:t>هي </a:t>
            </a:r>
            <a:r>
              <a:rPr lang="ar-SA" b="1" dirty="0">
                <a:ln w="1905"/>
                <a:solidFill>
                  <a:srgbClr val="7030A0"/>
                </a:solidFill>
                <a:effectLst>
                  <a:innerShdw blurRad="69850" dist="43180" dir="5400000">
                    <a:srgbClr val="000000">
                      <a:alpha val="65000"/>
                    </a:srgbClr>
                  </a:innerShdw>
                </a:effectLst>
              </a:rPr>
              <a:t>إما مجسمة أو مسطحة ، </a:t>
            </a:r>
            <a:endParaRPr lang="ar-KW" b="1" dirty="0" smtClean="0">
              <a:ln w="1905"/>
              <a:solidFill>
                <a:srgbClr val="7030A0"/>
              </a:solidFill>
              <a:effectLst>
                <a:innerShdw blurRad="69850" dist="43180" dir="5400000">
                  <a:srgbClr val="000000">
                    <a:alpha val="65000"/>
                  </a:srgbClr>
                </a:innerShdw>
              </a:effectLst>
            </a:endParaRPr>
          </a:p>
          <a:p>
            <a:pPr marL="342900" indent="-342900">
              <a:lnSpc>
                <a:spcPct val="150000"/>
              </a:lnSpc>
              <a:buFont typeface="+mj-lt"/>
              <a:buAutoNum type="arabicPeriod"/>
            </a:pPr>
            <a:r>
              <a:rPr lang="ar-SA" b="1" dirty="0" smtClean="0">
                <a:ln w="1905"/>
                <a:solidFill>
                  <a:srgbClr val="7030A0"/>
                </a:solidFill>
                <a:effectLst>
                  <a:innerShdw blurRad="69850" dist="43180" dir="5400000">
                    <a:srgbClr val="000000">
                      <a:alpha val="65000"/>
                    </a:srgbClr>
                  </a:innerShdw>
                </a:effectLst>
              </a:rPr>
              <a:t>تتحرك </a:t>
            </a:r>
            <a:r>
              <a:rPr lang="ar-SA" b="1" dirty="0">
                <a:ln w="1905"/>
                <a:solidFill>
                  <a:srgbClr val="7030A0"/>
                </a:solidFill>
                <a:effectLst>
                  <a:innerShdw blurRad="69850" dist="43180" dir="5400000">
                    <a:srgbClr val="000000">
                      <a:alpha val="65000"/>
                    </a:srgbClr>
                  </a:innerShdw>
                </a:effectLst>
              </a:rPr>
              <a:t>خلف شاشة نصف شفافة تسمح بمرور الضوء ، فيري الجمهور ظلالها من الناحية الأخرى من </a:t>
            </a:r>
            <a:r>
              <a:rPr lang="ar-SA" b="1" dirty="0" smtClean="0">
                <a:ln w="1905"/>
                <a:solidFill>
                  <a:srgbClr val="7030A0"/>
                </a:solidFill>
                <a:effectLst>
                  <a:innerShdw blurRad="69850" dist="43180" dir="5400000">
                    <a:srgbClr val="000000">
                      <a:alpha val="65000"/>
                    </a:srgbClr>
                  </a:innerShdw>
                </a:effectLst>
              </a:rPr>
              <a:t>الشاشة</a:t>
            </a:r>
            <a:endParaRPr lang="ar-KW" b="1" dirty="0" smtClean="0">
              <a:ln w="1905"/>
              <a:solidFill>
                <a:srgbClr val="7030A0"/>
              </a:solidFill>
              <a:effectLst>
                <a:innerShdw blurRad="69850" dist="43180" dir="5400000">
                  <a:srgbClr val="000000">
                    <a:alpha val="65000"/>
                  </a:srgbClr>
                </a:innerShdw>
              </a:effectLst>
            </a:endParaRPr>
          </a:p>
          <a:p>
            <a:pPr marL="342900" indent="-342900">
              <a:lnSpc>
                <a:spcPct val="150000"/>
              </a:lnSpc>
              <a:buFont typeface="+mj-lt"/>
              <a:buAutoNum type="arabicPeriod"/>
            </a:pPr>
            <a:r>
              <a:rPr lang="ar-SA" b="1" dirty="0" smtClean="0">
                <a:ln w="1905"/>
                <a:solidFill>
                  <a:srgbClr val="7030A0"/>
                </a:solidFill>
                <a:effectLst>
                  <a:innerShdw blurRad="69850" dist="43180" dir="5400000">
                    <a:srgbClr val="000000">
                      <a:alpha val="65000"/>
                    </a:srgbClr>
                  </a:innerShdw>
                </a:effectLst>
              </a:rPr>
              <a:t>هي </a:t>
            </a:r>
            <a:r>
              <a:rPr lang="ar-SA" b="1" dirty="0">
                <a:ln w="1905"/>
                <a:solidFill>
                  <a:srgbClr val="7030A0"/>
                </a:solidFill>
                <a:effectLst>
                  <a:innerShdw blurRad="69850" dist="43180" dir="5400000">
                    <a:srgbClr val="000000">
                      <a:alpha val="65000"/>
                    </a:srgbClr>
                  </a:innerShdw>
                </a:effectLst>
              </a:rPr>
              <a:t>غالباً مسطحة </a:t>
            </a:r>
            <a:r>
              <a:rPr lang="ar-SA" b="1" dirty="0" smtClean="0">
                <a:ln w="1905"/>
                <a:solidFill>
                  <a:srgbClr val="7030A0"/>
                </a:solidFill>
                <a:effectLst>
                  <a:innerShdw blurRad="69850" dist="43180" dir="5400000">
                    <a:srgbClr val="000000">
                      <a:alpha val="65000"/>
                    </a:srgbClr>
                  </a:innerShdw>
                </a:effectLst>
              </a:rPr>
              <a:t>تتحرك </a:t>
            </a:r>
            <a:r>
              <a:rPr lang="ar-SA" b="1" dirty="0">
                <a:ln w="1905"/>
                <a:solidFill>
                  <a:srgbClr val="7030A0"/>
                </a:solidFill>
                <a:effectLst>
                  <a:innerShdw blurRad="69850" dist="43180" dir="5400000">
                    <a:srgbClr val="000000">
                      <a:alpha val="65000"/>
                    </a:srgbClr>
                  </a:innerShdw>
                </a:effectLst>
              </a:rPr>
              <a:t>في مستوي الشاشة المواجهة </a:t>
            </a:r>
            <a:r>
              <a:rPr lang="ar-SA" b="1" dirty="0" smtClean="0">
                <a:ln w="1905"/>
                <a:solidFill>
                  <a:srgbClr val="7030A0"/>
                </a:solidFill>
                <a:effectLst>
                  <a:innerShdw blurRad="69850" dist="43180" dir="5400000">
                    <a:srgbClr val="000000">
                      <a:alpha val="65000"/>
                    </a:srgbClr>
                  </a:innerShdw>
                </a:effectLst>
              </a:rPr>
              <a:t>للمشاهد</a:t>
            </a:r>
            <a:endParaRPr lang="ar-KW" b="1" dirty="0" smtClean="0">
              <a:ln w="1905"/>
              <a:solidFill>
                <a:srgbClr val="7030A0"/>
              </a:solidFill>
              <a:effectLst>
                <a:innerShdw blurRad="69850" dist="43180" dir="5400000">
                  <a:srgbClr val="000000">
                    <a:alpha val="65000"/>
                  </a:srgbClr>
                </a:innerShdw>
              </a:effectLst>
            </a:endParaRPr>
          </a:p>
          <a:p>
            <a:pPr marL="342900" indent="-342900">
              <a:lnSpc>
                <a:spcPct val="150000"/>
              </a:lnSpc>
              <a:buFont typeface="+mj-lt"/>
              <a:buAutoNum type="arabicPeriod"/>
            </a:pPr>
            <a:r>
              <a:rPr lang="ar-SA" b="1" dirty="0" smtClean="0">
                <a:ln w="1905"/>
                <a:solidFill>
                  <a:srgbClr val="7030A0"/>
                </a:solidFill>
                <a:effectLst>
                  <a:innerShdw blurRad="69850" dist="43180" dir="5400000">
                    <a:srgbClr val="000000">
                      <a:alpha val="65000"/>
                    </a:srgbClr>
                  </a:innerShdw>
                </a:effectLst>
              </a:rPr>
              <a:t>تصنع </a:t>
            </a:r>
            <a:r>
              <a:rPr lang="ar-SA" b="1" dirty="0">
                <a:ln w="1905"/>
                <a:solidFill>
                  <a:srgbClr val="7030A0"/>
                </a:solidFill>
                <a:effectLst>
                  <a:innerShdw blurRad="69850" dist="43180" dir="5400000">
                    <a:srgbClr val="000000">
                      <a:alpha val="65000"/>
                    </a:srgbClr>
                  </a:innerShdw>
                </a:effectLst>
              </a:rPr>
              <a:t>غالباً من الجلد أو الكرتون أو البلاستك </a:t>
            </a:r>
            <a:endParaRPr lang="ar-KW" b="1" dirty="0" smtClean="0">
              <a:ln w="1905"/>
              <a:solidFill>
                <a:srgbClr val="7030A0"/>
              </a:solidFill>
              <a:effectLst>
                <a:innerShdw blurRad="69850" dist="43180" dir="5400000">
                  <a:srgbClr val="000000">
                    <a:alpha val="65000"/>
                  </a:srgbClr>
                </a:innerShdw>
              </a:effectLst>
            </a:endParaRPr>
          </a:p>
          <a:p>
            <a:pPr marL="342900" indent="-342900">
              <a:lnSpc>
                <a:spcPct val="150000"/>
              </a:lnSpc>
              <a:buFont typeface="+mj-lt"/>
              <a:buAutoNum type="arabicPeriod"/>
            </a:pPr>
            <a:r>
              <a:rPr lang="ar-SA" b="1" dirty="0" smtClean="0">
                <a:ln w="1905"/>
                <a:solidFill>
                  <a:srgbClr val="7030A0"/>
                </a:solidFill>
                <a:effectLst>
                  <a:innerShdw blurRad="69850" dist="43180" dir="5400000">
                    <a:srgbClr val="000000">
                      <a:alpha val="65000"/>
                    </a:srgbClr>
                  </a:innerShdw>
                </a:effectLst>
              </a:rPr>
              <a:t>أحيانا </a:t>
            </a:r>
            <a:r>
              <a:rPr lang="ar-SA" b="1" dirty="0">
                <a:ln w="1905"/>
                <a:solidFill>
                  <a:srgbClr val="7030A0"/>
                </a:solidFill>
                <a:effectLst>
                  <a:innerShdw blurRad="69850" dist="43180" dir="5400000">
                    <a:srgbClr val="000000">
                      <a:alpha val="65000"/>
                    </a:srgbClr>
                  </a:innerShdw>
                </a:effectLst>
              </a:rPr>
              <a:t>تكون شفافة ومفصلية ليسهل تحريكها. </a:t>
            </a:r>
            <a:endParaRPr lang="ar-KW" b="1" dirty="0" smtClean="0">
              <a:ln w="1905"/>
              <a:solidFill>
                <a:srgbClr val="7030A0"/>
              </a:solidFill>
              <a:effectLst>
                <a:innerShdw blurRad="69850" dist="43180" dir="5400000">
                  <a:srgbClr val="000000">
                    <a:alpha val="65000"/>
                  </a:srgbClr>
                </a:innerShdw>
              </a:effectLst>
            </a:endParaRPr>
          </a:p>
          <a:p>
            <a:pPr marL="342900" indent="-342900">
              <a:lnSpc>
                <a:spcPct val="150000"/>
              </a:lnSpc>
              <a:buFont typeface="+mj-lt"/>
              <a:buAutoNum type="arabicPeriod"/>
            </a:pPr>
            <a:r>
              <a:rPr lang="ar-SA" b="1" dirty="0" smtClean="0">
                <a:ln w="1905"/>
                <a:solidFill>
                  <a:srgbClr val="7030A0"/>
                </a:solidFill>
                <a:effectLst>
                  <a:innerShdw blurRad="69850" dist="43180" dir="5400000">
                    <a:srgbClr val="000000">
                      <a:alpha val="65000"/>
                    </a:srgbClr>
                  </a:innerShdw>
                </a:effectLst>
              </a:rPr>
              <a:t>عروسة خيال الظل هي عروسة العصا المسطحة التي يشاهد الجمهور ظلالها</a:t>
            </a:r>
            <a:endParaRPr lang="ar-KW" b="1" dirty="0">
              <a:ln w="1905"/>
              <a:solidFill>
                <a:srgbClr val="7030A0"/>
              </a:soli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9924309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81784" y="51688"/>
            <a:ext cx="8136904" cy="6155531"/>
          </a:xfrm>
          <a:prstGeom prst="rect">
            <a:avLst/>
          </a:prstGeom>
        </p:spPr>
        <p:txBody>
          <a:bodyPr wrap="square">
            <a:spAutoFit/>
          </a:bodyPr>
          <a:lstStyle/>
          <a:p>
            <a:pPr>
              <a:lnSpc>
                <a:spcPct val="150000"/>
              </a:lnSpc>
            </a:pPr>
            <a:r>
              <a:rPr lang="ar-SA"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الأسلاك والعصي المحركة:</a:t>
            </a:r>
            <a:endParaRPr lang="en-US"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a:p>
            <a:pPr>
              <a:lnSpc>
                <a:spcPct val="150000"/>
              </a:lnSpc>
            </a:pPr>
            <a:r>
              <a:rPr lang="ar-SA"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عصا </a:t>
            </a:r>
            <a:r>
              <a:rPr lang="ar-SA"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التحكم </a:t>
            </a:r>
            <a:r>
              <a:rPr lang="ar-KW" sz="2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a:t>
            </a:r>
            <a:r>
              <a:rPr lang="ar-SA" sz="2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 </a:t>
            </a:r>
            <a:endParaRPr lang="ar-KW"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a:p>
            <a:pPr marL="182563" indent="-182563">
              <a:lnSpc>
                <a:spcPct val="150000"/>
              </a:lnSpc>
              <a:buFont typeface="Arial" pitchFamily="34" charset="0"/>
              <a:buChar char="•"/>
            </a:pPr>
            <a:r>
              <a:rPr lang="ar-SA" b="1" dirty="0">
                <a:solidFill>
                  <a:srgbClr val="7030A0"/>
                </a:solidFill>
              </a:rPr>
              <a:t>تثبت </a:t>
            </a:r>
            <a:r>
              <a:rPr lang="ar-SA" b="1" dirty="0">
                <a:solidFill>
                  <a:srgbClr val="7030A0"/>
                </a:solidFill>
              </a:rPr>
              <a:t>في ظهر العروسة ، </a:t>
            </a:r>
            <a:endParaRPr lang="ar-KW" b="1" dirty="0">
              <a:solidFill>
                <a:srgbClr val="7030A0"/>
              </a:solidFill>
            </a:endParaRPr>
          </a:p>
          <a:p>
            <a:pPr marL="182563" indent="-182563">
              <a:lnSpc>
                <a:spcPct val="150000"/>
              </a:lnSpc>
              <a:buFont typeface="Arial" pitchFamily="34" charset="0"/>
              <a:buChar char="•"/>
            </a:pPr>
            <a:r>
              <a:rPr lang="ar-SA" b="1" dirty="0">
                <a:solidFill>
                  <a:srgbClr val="7030A0"/>
                </a:solidFill>
              </a:rPr>
              <a:t>ان </a:t>
            </a:r>
            <a:r>
              <a:rPr lang="ar-SA" b="1" dirty="0">
                <a:solidFill>
                  <a:srgbClr val="7030A0"/>
                </a:solidFill>
              </a:rPr>
              <a:t>كانت العروسة عريضة يمكن تثبيت عصيتين علي جانبيها . </a:t>
            </a:r>
            <a:endParaRPr lang="ar-KW" b="1" dirty="0">
              <a:solidFill>
                <a:srgbClr val="7030A0"/>
              </a:solidFill>
            </a:endParaRPr>
          </a:p>
          <a:p>
            <a:pPr marL="182563" indent="-182563">
              <a:lnSpc>
                <a:spcPct val="150000"/>
              </a:lnSpc>
              <a:buFont typeface="Arial" pitchFamily="34" charset="0"/>
              <a:buChar char="•"/>
            </a:pPr>
            <a:r>
              <a:rPr lang="ar-SA" b="1" dirty="0">
                <a:solidFill>
                  <a:srgbClr val="7030A0"/>
                </a:solidFill>
              </a:rPr>
              <a:t>إن </a:t>
            </a:r>
            <a:r>
              <a:rPr lang="ar-SA" b="1" dirty="0">
                <a:solidFill>
                  <a:srgbClr val="7030A0"/>
                </a:solidFill>
              </a:rPr>
              <a:t>كانت ذات مفصل عند الرقبة تثبت عند </a:t>
            </a:r>
            <a:r>
              <a:rPr lang="ar-SA" b="1" dirty="0">
                <a:solidFill>
                  <a:srgbClr val="7030A0"/>
                </a:solidFill>
              </a:rPr>
              <a:t>الرأس</a:t>
            </a:r>
            <a:r>
              <a:rPr lang="ar-KW" b="1" dirty="0">
                <a:solidFill>
                  <a:srgbClr val="7030A0"/>
                </a:solidFill>
              </a:rPr>
              <a:t>) </a:t>
            </a:r>
            <a:r>
              <a:rPr lang="ar-SA" b="1" dirty="0">
                <a:solidFill>
                  <a:srgbClr val="7030A0"/>
                </a:solidFill>
              </a:rPr>
              <a:t>،</a:t>
            </a:r>
            <a:endParaRPr lang="ar-KW" b="1" dirty="0">
              <a:solidFill>
                <a:srgbClr val="7030A0"/>
              </a:solidFill>
            </a:endParaRPr>
          </a:p>
          <a:p>
            <a:pPr marL="182563" indent="-182563">
              <a:lnSpc>
                <a:spcPct val="150000"/>
              </a:lnSpc>
              <a:buFont typeface="Arial" pitchFamily="34" charset="0"/>
              <a:buChar char="•"/>
            </a:pPr>
            <a:r>
              <a:rPr lang="ar-SA" b="1" dirty="0">
                <a:solidFill>
                  <a:srgbClr val="7030A0"/>
                </a:solidFill>
              </a:rPr>
              <a:t> يمكن </a:t>
            </a:r>
            <a:r>
              <a:rPr lang="ar-SA" b="1" dirty="0">
                <a:solidFill>
                  <a:srgbClr val="7030A0"/>
                </a:solidFill>
              </a:rPr>
              <a:t>إضافة (عصا تحكم إضافية)،إذا كان لها ضرورة ، لان كثرتها تجعل كيفية التحريك مستحيلة . </a:t>
            </a:r>
            <a:endParaRPr lang="ar-KW" b="1" dirty="0">
              <a:solidFill>
                <a:srgbClr val="7030A0"/>
              </a:solidFill>
            </a:endParaRPr>
          </a:p>
          <a:p>
            <a:pPr marL="182563" indent="-182563">
              <a:lnSpc>
                <a:spcPct val="150000"/>
              </a:lnSpc>
              <a:buFont typeface="Arial" pitchFamily="34" charset="0"/>
              <a:buChar char="•"/>
            </a:pPr>
            <a:r>
              <a:rPr lang="ar-SA" b="1" dirty="0">
                <a:solidFill>
                  <a:srgbClr val="7030A0"/>
                </a:solidFill>
              </a:rPr>
              <a:t>وقد </a:t>
            </a:r>
            <a:r>
              <a:rPr lang="ar-SA" b="1" dirty="0">
                <a:solidFill>
                  <a:srgbClr val="7030A0"/>
                </a:solidFill>
              </a:rPr>
              <a:t>استخدم قديماً أعواد من الخيزران ثم صنعت من الصلب. </a:t>
            </a:r>
            <a:endParaRPr lang="ar-KW" b="1" dirty="0">
              <a:solidFill>
                <a:srgbClr val="7030A0"/>
              </a:solidFill>
            </a:endParaRPr>
          </a:p>
          <a:p>
            <a:r>
              <a:rPr lang="ar-SA" sz="2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عصى </a:t>
            </a:r>
            <a:r>
              <a:rPr lang="ar-SA"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التحريك </a:t>
            </a:r>
            <a:endParaRPr lang="ar-KW" sz="2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a:p>
            <a:pPr>
              <a:spcBef>
                <a:spcPts val="1200"/>
              </a:spcBef>
            </a:pPr>
            <a:r>
              <a:rPr lang="ar-SA" b="1" dirty="0">
                <a:solidFill>
                  <a:srgbClr val="7030A0"/>
                </a:solidFill>
              </a:rPr>
              <a:t>تتصل</a:t>
            </a:r>
            <a:r>
              <a:rPr lang="ar-KW" b="1" dirty="0">
                <a:solidFill>
                  <a:srgbClr val="7030A0"/>
                </a:solidFill>
              </a:rPr>
              <a:t> </a:t>
            </a:r>
            <a:r>
              <a:rPr lang="ar-SA" b="1" dirty="0">
                <a:solidFill>
                  <a:srgbClr val="7030A0"/>
                </a:solidFill>
              </a:rPr>
              <a:t>بالجزء </a:t>
            </a:r>
            <a:r>
              <a:rPr lang="ar-SA" b="1" dirty="0">
                <a:solidFill>
                  <a:srgbClr val="7030A0"/>
                </a:solidFill>
              </a:rPr>
              <a:t>المراد تحريكه بواسطة خطاف يحاك في العروسة ، </a:t>
            </a:r>
            <a:endParaRPr lang="ar-KW" b="1" dirty="0">
              <a:solidFill>
                <a:srgbClr val="7030A0"/>
              </a:solidFill>
            </a:endParaRPr>
          </a:p>
          <a:p>
            <a:pPr marL="182563" indent="-182563">
              <a:lnSpc>
                <a:spcPct val="150000"/>
              </a:lnSpc>
              <a:buFont typeface="Arial" pitchFamily="34" charset="0"/>
              <a:buChar char="•"/>
            </a:pPr>
            <a:r>
              <a:rPr lang="ar-SA" b="1" dirty="0">
                <a:solidFill>
                  <a:srgbClr val="7030A0"/>
                </a:solidFill>
              </a:rPr>
              <a:t>يمكن تشغيل العروسة بعصا متصلة بالكتف أو بالساق. </a:t>
            </a:r>
            <a:endParaRPr lang="ar-KW" b="1" dirty="0">
              <a:solidFill>
                <a:srgbClr val="7030A0"/>
              </a:solidFill>
            </a:endParaRPr>
          </a:p>
          <a:p>
            <a:pPr marL="182563" indent="-182563">
              <a:lnSpc>
                <a:spcPct val="150000"/>
              </a:lnSpc>
              <a:buFont typeface="Arial" pitchFamily="34" charset="0"/>
              <a:buChar char="•"/>
            </a:pPr>
            <a:r>
              <a:rPr lang="ar-SA" b="1" dirty="0">
                <a:solidFill>
                  <a:srgbClr val="7030A0"/>
                </a:solidFill>
              </a:rPr>
              <a:t>قد </a:t>
            </a:r>
            <a:r>
              <a:rPr lang="ar-SA" b="1" dirty="0">
                <a:solidFill>
                  <a:srgbClr val="7030A0"/>
                </a:solidFill>
              </a:rPr>
              <a:t>يحتاج الأمر إلى ثلاث أعواد أحدهما رئيسى والآخران لتحريك </a:t>
            </a:r>
            <a:r>
              <a:rPr lang="ar-SA" b="1" dirty="0" smtClean="0">
                <a:solidFill>
                  <a:srgbClr val="7030A0"/>
                </a:solidFill>
              </a:rPr>
              <a:t>الأطراف</a:t>
            </a:r>
            <a:endParaRPr lang="ar-KW" b="1" dirty="0" smtClean="0">
              <a:solidFill>
                <a:srgbClr val="7030A0"/>
              </a:solidFill>
            </a:endParaRPr>
          </a:p>
          <a:p>
            <a:pPr marL="182563" indent="-182563">
              <a:lnSpc>
                <a:spcPct val="150000"/>
              </a:lnSpc>
              <a:buFont typeface="Arial" pitchFamily="34" charset="0"/>
              <a:buChar char="•"/>
            </a:pPr>
            <a:r>
              <a:rPr lang="ar-SA" b="1" dirty="0" smtClean="0">
                <a:solidFill>
                  <a:srgbClr val="7030A0"/>
                </a:solidFill>
              </a:rPr>
              <a:t>يفضل </a:t>
            </a:r>
            <a:r>
              <a:rPr lang="ar-KW" b="1" dirty="0" smtClean="0">
                <a:solidFill>
                  <a:srgbClr val="7030A0"/>
                </a:solidFill>
              </a:rPr>
              <a:t>عدم </a:t>
            </a:r>
            <a:r>
              <a:rPr lang="ar-SA" b="1" dirty="0" smtClean="0">
                <a:solidFill>
                  <a:srgbClr val="7030A0"/>
                </a:solidFill>
              </a:rPr>
              <a:t>زيادة </a:t>
            </a:r>
            <a:r>
              <a:rPr lang="ar-SA" b="1" dirty="0">
                <a:solidFill>
                  <a:srgbClr val="7030A0"/>
                </a:solidFill>
              </a:rPr>
              <a:t>عدد العصي المحركة عن ثلاثة ، حتى يمكن للاعب واحد أن يمسك بهم جميعا  </a:t>
            </a:r>
            <a:endParaRPr lang="ar-KW" b="1" dirty="0" smtClean="0">
              <a:solidFill>
                <a:srgbClr val="7030A0"/>
              </a:solidFill>
            </a:endParaRPr>
          </a:p>
        </p:txBody>
      </p:sp>
    </p:spTree>
    <p:extLst>
      <p:ext uri="{BB962C8B-B14F-4D97-AF65-F5344CB8AC3E}">
        <p14:creationId xmlns:p14="http://schemas.microsoft.com/office/powerpoint/2010/main" val="23832581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220429"/>
            <a:ext cx="8496944" cy="2585323"/>
          </a:xfrm>
          <a:prstGeom prst="rect">
            <a:avLst/>
          </a:prstGeom>
        </p:spPr>
        <p:txBody>
          <a:bodyPr wrap="square">
            <a:spAutoFit/>
          </a:bodyPr>
          <a:lstStyle/>
          <a:p>
            <a:pPr marL="182563" indent="-182563">
              <a:lnSpc>
                <a:spcPct val="150000"/>
              </a:lnSpc>
              <a:buFont typeface="Arial" pitchFamily="34" charset="0"/>
              <a:buChar char="•"/>
            </a:pPr>
            <a:r>
              <a:rPr lang="ar-SA" b="1" dirty="0">
                <a:solidFill>
                  <a:srgbClr val="7030A0"/>
                </a:solidFill>
              </a:rPr>
              <a:t>يمكن تحريك العروسة عن طريق (السلك المجلفن) فهو يعطى سيطرة جيدة. </a:t>
            </a:r>
            <a:endParaRPr lang="ar-KW" b="1" dirty="0">
              <a:solidFill>
                <a:srgbClr val="7030A0"/>
              </a:solidFill>
            </a:endParaRPr>
          </a:p>
          <a:p>
            <a:pPr marL="182563" indent="-182563">
              <a:lnSpc>
                <a:spcPct val="150000"/>
              </a:lnSpc>
              <a:buFont typeface="Arial" pitchFamily="34" charset="0"/>
              <a:buChar char="•"/>
            </a:pPr>
            <a:r>
              <a:rPr lang="ar-SA" b="1" dirty="0">
                <a:solidFill>
                  <a:srgbClr val="7030A0"/>
                </a:solidFill>
              </a:rPr>
              <a:t>يمكن تثبيت الأسلاك من </a:t>
            </a:r>
            <a:r>
              <a:rPr lang="ar-KW" b="1" dirty="0" smtClean="0">
                <a:solidFill>
                  <a:srgbClr val="7030A0"/>
                </a:solidFill>
              </a:rPr>
              <a:t>( </a:t>
            </a:r>
            <a:r>
              <a:rPr lang="ar-SA" b="1" dirty="0" smtClean="0">
                <a:solidFill>
                  <a:srgbClr val="7030A0"/>
                </a:solidFill>
              </a:rPr>
              <a:t>اعلي </a:t>
            </a:r>
            <a:r>
              <a:rPr lang="ar-SA" b="1" dirty="0">
                <a:solidFill>
                  <a:srgbClr val="7030A0"/>
                </a:solidFill>
              </a:rPr>
              <a:t>أو اسفل أو من الخلف ،لجعل تقنيات إسقاط الضوء افضل</a:t>
            </a:r>
            <a:r>
              <a:rPr lang="ar-SA" b="1" dirty="0" smtClean="0">
                <a:solidFill>
                  <a:srgbClr val="7030A0"/>
                </a:solidFill>
              </a:rPr>
              <a:t>.</a:t>
            </a:r>
            <a:endParaRPr lang="ar-KW" b="1" dirty="0" smtClean="0">
              <a:solidFill>
                <a:srgbClr val="7030A0"/>
              </a:solidFill>
            </a:endParaRPr>
          </a:p>
          <a:p>
            <a:pPr marL="182563" indent="-182563">
              <a:lnSpc>
                <a:spcPct val="150000"/>
              </a:lnSpc>
              <a:buFont typeface="Arial" pitchFamily="34" charset="0"/>
              <a:buChar char="•"/>
            </a:pPr>
            <a:r>
              <a:rPr lang="ar-SA" b="1" dirty="0" smtClean="0">
                <a:solidFill>
                  <a:srgbClr val="7030A0"/>
                </a:solidFill>
              </a:rPr>
              <a:t> </a:t>
            </a:r>
            <a:r>
              <a:rPr lang="ar-SA" b="1" dirty="0">
                <a:solidFill>
                  <a:srgbClr val="7030A0"/>
                </a:solidFill>
              </a:rPr>
              <a:t>كما يمكن أن تكون </a:t>
            </a:r>
            <a:r>
              <a:rPr lang="ar-SA" b="1" dirty="0" smtClean="0">
                <a:solidFill>
                  <a:srgbClr val="7030A0"/>
                </a:solidFill>
              </a:rPr>
              <a:t>أفقية</a:t>
            </a:r>
            <a:r>
              <a:rPr lang="ar-KW" b="1" dirty="0" smtClean="0">
                <a:solidFill>
                  <a:srgbClr val="7030A0"/>
                </a:solidFill>
              </a:rPr>
              <a:t> </a:t>
            </a:r>
            <a:r>
              <a:rPr lang="ar-SA" b="1" dirty="0" smtClean="0">
                <a:solidFill>
                  <a:srgbClr val="7030A0"/>
                </a:solidFill>
              </a:rPr>
              <a:t>، </a:t>
            </a:r>
            <a:r>
              <a:rPr lang="ar-SA" b="1" dirty="0">
                <a:solidFill>
                  <a:srgbClr val="7030A0"/>
                </a:solidFill>
              </a:rPr>
              <a:t>لجعل التحريك اسهل وهنا تكون الإضاءة في وضع غير مستقيم </a:t>
            </a:r>
            <a:r>
              <a:rPr lang="ar-SA" b="1" dirty="0" smtClean="0">
                <a:solidFill>
                  <a:srgbClr val="7030A0"/>
                </a:solidFill>
              </a:rPr>
              <a:t>.</a:t>
            </a:r>
            <a:endParaRPr lang="ar-KW" b="1" dirty="0" smtClean="0">
              <a:solidFill>
                <a:srgbClr val="7030A0"/>
              </a:solidFill>
            </a:endParaRPr>
          </a:p>
          <a:p>
            <a:pPr marL="182563" indent="-182563">
              <a:lnSpc>
                <a:spcPct val="150000"/>
              </a:lnSpc>
              <a:buFont typeface="Arial" pitchFamily="34" charset="0"/>
              <a:buChar char="•"/>
            </a:pPr>
            <a:r>
              <a:rPr lang="ar-SA" b="1" dirty="0" smtClean="0">
                <a:solidFill>
                  <a:srgbClr val="7030A0"/>
                </a:solidFill>
              </a:rPr>
              <a:t>كما </a:t>
            </a:r>
            <a:r>
              <a:rPr lang="ar-SA" b="1" dirty="0">
                <a:solidFill>
                  <a:srgbClr val="7030A0"/>
                </a:solidFill>
              </a:rPr>
              <a:t>يمكن أن تثبت رأسيا،لتدور العروسة حول </a:t>
            </a:r>
            <a:r>
              <a:rPr lang="ar-SA" b="1" dirty="0" smtClean="0">
                <a:solidFill>
                  <a:srgbClr val="7030A0"/>
                </a:solidFill>
              </a:rPr>
              <a:t>نفسها.  </a:t>
            </a:r>
            <a:endParaRPr lang="en-US" b="1" dirty="0">
              <a:solidFill>
                <a:srgbClr val="7030A0"/>
              </a:solidFill>
            </a:endParaRPr>
          </a:p>
        </p:txBody>
      </p:sp>
      <p:pic>
        <p:nvPicPr>
          <p:cNvPr id="4098" name="Picture 2" descr="Image result for عرائس خيال الظل تحريك"/>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1236"/>
          <a:stretch/>
        </p:blipFill>
        <p:spPr bwMode="auto">
          <a:xfrm>
            <a:off x="6263364" y="3645023"/>
            <a:ext cx="2638659" cy="18844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4100" name="Picture 4" descr="Image result for عرائس خيال الظل تحريك"/>
          <p:cNvPicPr>
            <a:picLocks noChangeAspect="1" noChangeArrowheads="1"/>
          </p:cNvPicPr>
          <p:nvPr/>
        </p:nvPicPr>
        <p:blipFill rotWithShape="1">
          <a:blip r:embed="rId3">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rcRect l="13687" t="7988" r="10667"/>
          <a:stretch/>
        </p:blipFill>
        <p:spPr bwMode="auto">
          <a:xfrm>
            <a:off x="539552" y="3521356"/>
            <a:ext cx="2838440" cy="200809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4102" name="Picture 6" descr="https://annabaa.org/nbanews/66/imeges/334.jpg"/>
          <p:cNvPicPr>
            <a:picLocks noChangeAspect="1" noChangeArrowheads="1"/>
          </p:cNvPicPr>
          <p:nvPr/>
        </p:nvPicPr>
        <p:blipFill rotWithShape="1">
          <a:blip r:embed="rId5">
            <a:extLst>
              <a:ext uri="{BEBA8EAE-BF5A-486C-A8C5-ECC9F3942E4B}">
                <a14:imgProps xmlns:a14="http://schemas.microsoft.com/office/drawing/2010/main">
                  <a14:imgLayer r:embed="rId6">
                    <a14:imgEffect>
                      <a14:brightnessContrast bright="20000" contrast="20000"/>
                    </a14:imgEffect>
                  </a14:imgLayer>
                </a14:imgProps>
              </a:ext>
              <a:ext uri="{28A0092B-C50C-407E-A947-70E740481C1C}">
                <a14:useLocalDpi xmlns:a14="http://schemas.microsoft.com/office/drawing/2010/main" val="0"/>
              </a:ext>
            </a:extLst>
          </a:blip>
          <a:srcRect b="11350"/>
          <a:stretch/>
        </p:blipFill>
        <p:spPr bwMode="auto">
          <a:xfrm>
            <a:off x="3779912" y="2992014"/>
            <a:ext cx="2160240" cy="253744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47140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936" y="548680"/>
            <a:ext cx="9013576" cy="4616648"/>
          </a:xfrm>
          <a:prstGeom prst="rect">
            <a:avLst/>
          </a:prstGeom>
        </p:spPr>
        <p:txBody>
          <a:bodyPr wrap="square">
            <a:spAutoFit/>
          </a:bodyPr>
          <a:lstStyle/>
          <a:p>
            <a:r>
              <a:rPr lang="ar-SA"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د - تحريك عروسة خيال الظل :</a:t>
            </a:r>
            <a:endParaRPr lang="en-US"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a:p>
            <a:pPr marL="182563" indent="-182563">
              <a:lnSpc>
                <a:spcPct val="150000"/>
              </a:lnSpc>
              <a:buFont typeface="Arial" pitchFamily="34" charset="0"/>
              <a:buChar char="•"/>
            </a:pPr>
            <a:r>
              <a:rPr lang="ar-SA" b="1" dirty="0"/>
              <a:t>  </a:t>
            </a:r>
            <a:r>
              <a:rPr lang="ar-SA" b="1" dirty="0">
                <a:solidFill>
                  <a:srgbClr val="7030A0"/>
                </a:solidFill>
              </a:rPr>
              <a:t>تعتمد عرائس خيال الظل في المسرح  علي الحركة اكثر من الشكل، </a:t>
            </a:r>
            <a:endParaRPr lang="ar-KW" b="1" dirty="0">
              <a:solidFill>
                <a:srgbClr val="7030A0"/>
              </a:solidFill>
            </a:endParaRPr>
          </a:p>
          <a:p>
            <a:pPr marL="182563" indent="-182563">
              <a:lnSpc>
                <a:spcPct val="150000"/>
              </a:lnSpc>
              <a:buFont typeface="Arial" pitchFamily="34" charset="0"/>
              <a:buChar char="•"/>
            </a:pPr>
            <a:r>
              <a:rPr lang="ar-SA" b="1" dirty="0" smtClean="0">
                <a:solidFill>
                  <a:srgbClr val="7030A0"/>
                </a:solidFill>
              </a:rPr>
              <a:t>يمكن </a:t>
            </a:r>
            <a:r>
              <a:rPr lang="ar-SA" b="1" dirty="0">
                <a:solidFill>
                  <a:srgbClr val="7030A0"/>
                </a:solidFill>
              </a:rPr>
              <a:t>تحريكها بالتثبيت علي كف اللاعب وضغطه بالعروسة علي </a:t>
            </a:r>
            <a:r>
              <a:rPr lang="ar-SA" b="1" dirty="0" smtClean="0">
                <a:solidFill>
                  <a:srgbClr val="7030A0"/>
                </a:solidFill>
              </a:rPr>
              <a:t>الشاشة</a:t>
            </a:r>
            <a:endParaRPr lang="ar-KW" b="1" dirty="0" smtClean="0">
              <a:solidFill>
                <a:srgbClr val="7030A0"/>
              </a:solidFill>
            </a:endParaRPr>
          </a:p>
          <a:p>
            <a:pPr marL="182563" indent="-182563">
              <a:lnSpc>
                <a:spcPct val="150000"/>
              </a:lnSpc>
              <a:buFont typeface="Arial" pitchFamily="34" charset="0"/>
              <a:buChar char="•"/>
            </a:pPr>
            <a:r>
              <a:rPr lang="ar-SA" b="1" dirty="0" smtClean="0">
                <a:solidFill>
                  <a:srgbClr val="7030A0"/>
                </a:solidFill>
              </a:rPr>
              <a:t>يمكن </a:t>
            </a:r>
            <a:r>
              <a:rPr lang="ar-SA" b="1" dirty="0">
                <a:solidFill>
                  <a:srgbClr val="7030A0"/>
                </a:solidFill>
              </a:rPr>
              <a:t>تحريكها بالخيوط </a:t>
            </a:r>
            <a:endParaRPr lang="ar-KW" b="1" dirty="0">
              <a:solidFill>
                <a:srgbClr val="7030A0"/>
              </a:solidFill>
            </a:endParaRPr>
          </a:p>
          <a:p>
            <a:pPr marL="182563" indent="-182563">
              <a:lnSpc>
                <a:spcPct val="150000"/>
              </a:lnSpc>
              <a:buFont typeface="Arial" pitchFamily="34" charset="0"/>
              <a:buChar char="•"/>
            </a:pPr>
            <a:r>
              <a:rPr lang="ar-SA" b="1" dirty="0" smtClean="0">
                <a:solidFill>
                  <a:srgbClr val="7030A0"/>
                </a:solidFill>
              </a:rPr>
              <a:t>من </a:t>
            </a:r>
            <a:r>
              <a:rPr lang="ar-SA" b="1" dirty="0">
                <a:solidFill>
                  <a:srgbClr val="7030A0"/>
                </a:solidFill>
              </a:rPr>
              <a:t>الشائع تحريكها </a:t>
            </a:r>
            <a:r>
              <a:rPr lang="ar-SA" b="1" dirty="0">
                <a:solidFill>
                  <a:srgbClr val="7030A0"/>
                </a:solidFill>
              </a:rPr>
              <a:t>بالعصى</a:t>
            </a:r>
            <a:endParaRPr lang="ar-KW" b="1" dirty="0">
              <a:solidFill>
                <a:srgbClr val="7030A0"/>
              </a:solidFill>
            </a:endParaRPr>
          </a:p>
          <a:p>
            <a:pPr marL="182563" indent="-182563">
              <a:lnSpc>
                <a:spcPct val="150000"/>
              </a:lnSpc>
              <a:buFont typeface="Arial" pitchFamily="34" charset="0"/>
              <a:buChar char="•"/>
            </a:pPr>
            <a:r>
              <a:rPr lang="ar-SA" b="1" dirty="0">
                <a:solidFill>
                  <a:srgbClr val="7030A0"/>
                </a:solidFill>
              </a:rPr>
              <a:t> </a:t>
            </a:r>
            <a:r>
              <a:rPr lang="ar-SA" b="1" dirty="0">
                <a:solidFill>
                  <a:srgbClr val="7030A0"/>
                </a:solidFill>
              </a:rPr>
              <a:t>فتتحرك بعصا تحكم واحدة وعصا أو اثنين للتحريك </a:t>
            </a:r>
            <a:r>
              <a:rPr lang="ar-KW" b="1" dirty="0">
                <a:solidFill>
                  <a:srgbClr val="7030A0"/>
                </a:solidFill>
              </a:rPr>
              <a:t>.</a:t>
            </a:r>
          </a:p>
          <a:p>
            <a:pPr marL="182563" indent="-182563">
              <a:lnSpc>
                <a:spcPct val="150000"/>
              </a:lnSpc>
              <a:buFont typeface="Arial" pitchFamily="34" charset="0"/>
              <a:buChar char="•"/>
            </a:pPr>
            <a:r>
              <a:rPr lang="ar-SA" b="1" dirty="0" smtClean="0">
                <a:solidFill>
                  <a:srgbClr val="7030A0"/>
                </a:solidFill>
              </a:rPr>
              <a:t>العديد </a:t>
            </a:r>
            <a:r>
              <a:rPr lang="ar-SA" b="1" dirty="0">
                <a:solidFill>
                  <a:srgbClr val="7030A0"/>
                </a:solidFill>
              </a:rPr>
              <a:t>من العصي يقلل من تأثير الحركة ،حيث أن أشكالها الخيالية كفيلة بأن تجعل الجمهور يتخيل حركات مختلفة </a:t>
            </a:r>
            <a:r>
              <a:rPr lang="ar-SA" b="1" dirty="0" smtClean="0">
                <a:solidFill>
                  <a:srgbClr val="7030A0"/>
                </a:solidFill>
              </a:rPr>
              <a:t>.</a:t>
            </a:r>
            <a:endParaRPr lang="ar-KW" b="1" dirty="0" smtClean="0">
              <a:solidFill>
                <a:srgbClr val="7030A0"/>
              </a:solidFill>
            </a:endParaRPr>
          </a:p>
          <a:p>
            <a:pPr marL="182563" indent="-182563">
              <a:lnSpc>
                <a:spcPct val="150000"/>
              </a:lnSpc>
              <a:buFont typeface="Arial" pitchFamily="34" charset="0"/>
              <a:buChar char="•"/>
            </a:pPr>
            <a:r>
              <a:rPr lang="ar-SA" b="1" dirty="0" smtClean="0">
                <a:solidFill>
                  <a:srgbClr val="7030A0"/>
                </a:solidFill>
              </a:rPr>
              <a:t> </a:t>
            </a:r>
            <a:r>
              <a:rPr lang="ar-SA" b="1" dirty="0">
                <a:solidFill>
                  <a:srgbClr val="7030A0"/>
                </a:solidFill>
              </a:rPr>
              <a:t>و يمكن الاستفادة من إطار الشاشة كحافة تسير عليها العروسة </a:t>
            </a:r>
            <a:r>
              <a:rPr lang="ar-SA" b="1" dirty="0" smtClean="0">
                <a:solidFill>
                  <a:srgbClr val="7030A0"/>
                </a:solidFill>
              </a:rPr>
              <a:t>وعند </a:t>
            </a:r>
            <a:r>
              <a:rPr lang="ar-SA" b="1" dirty="0">
                <a:solidFill>
                  <a:srgbClr val="7030A0"/>
                </a:solidFill>
              </a:rPr>
              <a:t>التحريك يواجه ظهر العروسة اللاعب ووجهها الجمهور، </a:t>
            </a:r>
            <a:endParaRPr lang="ar-KW" b="1" dirty="0">
              <a:solidFill>
                <a:srgbClr val="7030A0"/>
              </a:solidFill>
            </a:endParaRPr>
          </a:p>
          <a:p>
            <a:pPr marL="182563" indent="-182563">
              <a:lnSpc>
                <a:spcPct val="150000"/>
              </a:lnSpc>
              <a:buFont typeface="Arial" pitchFamily="34" charset="0"/>
              <a:buChar char="•"/>
            </a:pPr>
            <a:r>
              <a:rPr lang="ar-SA" b="1" dirty="0">
                <a:solidFill>
                  <a:srgbClr val="7030A0"/>
                </a:solidFill>
              </a:rPr>
              <a:t>ويمسك </a:t>
            </a:r>
            <a:r>
              <a:rPr lang="ar-SA" b="1" dirty="0">
                <a:solidFill>
                  <a:srgbClr val="7030A0"/>
                </a:solidFill>
              </a:rPr>
              <a:t>بأحد يديه العصا الرئيسية والأخرى العصي </a:t>
            </a:r>
            <a:r>
              <a:rPr lang="ar-SA" b="1" dirty="0" smtClean="0">
                <a:solidFill>
                  <a:srgbClr val="7030A0"/>
                </a:solidFill>
              </a:rPr>
              <a:t>المحركة</a:t>
            </a:r>
            <a:endParaRPr lang="ar-KW" b="1" dirty="0">
              <a:solidFill>
                <a:srgbClr val="7030A0"/>
              </a:solidFill>
            </a:endParaRPr>
          </a:p>
        </p:txBody>
      </p:sp>
    </p:spTree>
    <p:extLst>
      <p:ext uri="{BB962C8B-B14F-4D97-AF65-F5344CB8AC3E}">
        <p14:creationId xmlns:p14="http://schemas.microsoft.com/office/powerpoint/2010/main" val="32092948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74345"/>
            <a:ext cx="8640960" cy="3416320"/>
          </a:xfrm>
          <a:prstGeom prst="rect">
            <a:avLst/>
          </a:prstGeom>
        </p:spPr>
        <p:txBody>
          <a:bodyPr wrap="square">
            <a:spAutoFit/>
          </a:bodyPr>
          <a:lstStyle/>
          <a:p>
            <a:pPr marL="182563" indent="-182563">
              <a:lnSpc>
                <a:spcPct val="150000"/>
              </a:lnSpc>
              <a:buFont typeface="Arial" pitchFamily="34" charset="0"/>
              <a:buChar char="•"/>
            </a:pPr>
            <a:r>
              <a:rPr lang="ar-SA" b="1" dirty="0">
                <a:solidFill>
                  <a:srgbClr val="7030A0"/>
                </a:solidFill>
              </a:rPr>
              <a:t>لعدم </a:t>
            </a:r>
            <a:r>
              <a:rPr lang="ar-KW" b="1" dirty="0">
                <a:solidFill>
                  <a:srgbClr val="7030A0"/>
                </a:solidFill>
              </a:rPr>
              <a:t>ظهور</a:t>
            </a:r>
            <a:r>
              <a:rPr lang="ar-SA" b="1" dirty="0">
                <a:solidFill>
                  <a:srgbClr val="7030A0"/>
                </a:solidFill>
              </a:rPr>
              <a:t> ظل رأس اللاعب،يجب أن يختبئ أسفل</a:t>
            </a:r>
            <a:r>
              <a:rPr lang="ar-KW" b="1" dirty="0">
                <a:solidFill>
                  <a:srgbClr val="7030A0"/>
                </a:solidFill>
              </a:rPr>
              <a:t> الشاشة</a:t>
            </a:r>
            <a:r>
              <a:rPr lang="ar-SA" b="1" dirty="0">
                <a:solidFill>
                  <a:srgbClr val="7030A0"/>
                </a:solidFill>
              </a:rPr>
              <a:t> ببضعة سنتيمترات. </a:t>
            </a:r>
            <a:endParaRPr lang="ar-KW" b="1" dirty="0">
              <a:solidFill>
                <a:srgbClr val="7030A0"/>
              </a:solidFill>
            </a:endParaRPr>
          </a:p>
          <a:p>
            <a:pPr marL="182563" indent="-182563">
              <a:lnSpc>
                <a:spcPct val="150000"/>
              </a:lnSpc>
              <a:buFont typeface="Arial" pitchFamily="34" charset="0"/>
              <a:buChar char="•"/>
            </a:pPr>
            <a:r>
              <a:rPr lang="ar-SA" b="1" dirty="0">
                <a:solidFill>
                  <a:srgbClr val="7030A0"/>
                </a:solidFill>
              </a:rPr>
              <a:t>لكي لا تظهر العصي المحركة ،يجب أن يحملها فوق يمين رأسه أمام شعاع الضوء </a:t>
            </a:r>
            <a:endParaRPr lang="ar-KW" b="1" dirty="0" smtClean="0">
              <a:solidFill>
                <a:srgbClr val="7030A0"/>
              </a:solidFill>
            </a:endParaRPr>
          </a:p>
          <a:p>
            <a:pPr marL="182563" indent="-182563">
              <a:lnSpc>
                <a:spcPct val="150000"/>
              </a:lnSpc>
              <a:buFont typeface="Arial" pitchFamily="34" charset="0"/>
              <a:buChar char="•"/>
            </a:pPr>
            <a:r>
              <a:rPr lang="ar-SA" b="1" dirty="0" smtClean="0">
                <a:solidFill>
                  <a:srgbClr val="7030A0"/>
                </a:solidFill>
              </a:rPr>
              <a:t> </a:t>
            </a:r>
            <a:r>
              <a:rPr lang="ar-SA" b="1" dirty="0">
                <a:solidFill>
                  <a:srgbClr val="7030A0"/>
                </a:solidFill>
              </a:rPr>
              <a:t>يجب مراعاة تقريب العروسة من الشاشة لتكون صغيرة وواضحة ، لآن قربها من مصدر الإضاءة يجعلها كبيرة ومشوشة. </a:t>
            </a:r>
            <a:endParaRPr lang="ar-KW" b="1" dirty="0">
              <a:solidFill>
                <a:srgbClr val="7030A0"/>
              </a:solidFill>
            </a:endParaRPr>
          </a:p>
          <a:p>
            <a:pPr marL="182563" indent="-182563">
              <a:lnSpc>
                <a:spcPct val="150000"/>
              </a:lnSpc>
              <a:buFont typeface="Arial" pitchFamily="34" charset="0"/>
              <a:buChar char="•"/>
            </a:pPr>
            <a:r>
              <a:rPr lang="ar-SA" b="1" dirty="0">
                <a:solidFill>
                  <a:srgbClr val="7030A0"/>
                </a:solidFill>
              </a:rPr>
              <a:t>وتتحرك العروسة من اليمين إلى اليسار وتدور حول نفسها للرجوع ثانية . </a:t>
            </a:r>
            <a:endParaRPr lang="ar-KW" b="1" dirty="0">
              <a:solidFill>
                <a:srgbClr val="7030A0"/>
              </a:solidFill>
            </a:endParaRPr>
          </a:p>
          <a:p>
            <a:pPr marL="182563" indent="-182563">
              <a:lnSpc>
                <a:spcPct val="150000"/>
              </a:lnSpc>
              <a:buFont typeface="Arial" pitchFamily="34" charset="0"/>
              <a:buChar char="•"/>
            </a:pPr>
            <a:r>
              <a:rPr lang="ar-SA" b="1" dirty="0">
                <a:solidFill>
                  <a:srgbClr val="7030A0"/>
                </a:solidFill>
              </a:rPr>
              <a:t>و يمكن أن يحرك لاعب واحد عروستين . كذلك يمكن استخدام اكثر من لاعب في العرض الواحد</a:t>
            </a:r>
            <a:endParaRPr lang="en-US" b="1" dirty="0">
              <a:solidFill>
                <a:srgbClr val="7030A0"/>
              </a:solidFill>
            </a:endParaRPr>
          </a:p>
        </p:txBody>
      </p:sp>
    </p:spTree>
    <p:extLst>
      <p:ext uri="{BB962C8B-B14F-4D97-AF65-F5344CB8AC3E}">
        <p14:creationId xmlns:p14="http://schemas.microsoft.com/office/powerpoint/2010/main" val="20821825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632"/>
            <a:ext cx="9036496" cy="4970591"/>
          </a:xfrm>
          <a:prstGeom prst="rect">
            <a:avLst/>
          </a:prstGeom>
        </p:spPr>
        <p:txBody>
          <a:bodyPr wrap="square">
            <a:spAutoFit/>
          </a:bodyPr>
          <a:lstStyle/>
          <a:p>
            <a:r>
              <a:rPr lang="ar-SA" b="1" dirty="0"/>
              <a:t>هـ </a:t>
            </a:r>
            <a:r>
              <a:rPr lang="en-US"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 </a:t>
            </a:r>
            <a:r>
              <a:rPr lang="ar-SA"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المميزات الفنية لعرائس خيال الظل:</a:t>
            </a:r>
            <a:endParaRPr lang="en-US"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a:p>
            <a:pPr marL="182563" indent="-182563">
              <a:lnSpc>
                <a:spcPct val="150000"/>
              </a:lnSpc>
              <a:spcBef>
                <a:spcPts val="1200"/>
              </a:spcBef>
              <a:buFont typeface="Arial" pitchFamily="34" charset="0"/>
              <a:buChar char="•"/>
            </a:pPr>
            <a:r>
              <a:rPr lang="ar-SA" b="1" dirty="0" smtClean="0">
                <a:solidFill>
                  <a:srgbClr val="7030A0"/>
                </a:solidFill>
              </a:rPr>
              <a:t>قدمت </a:t>
            </a:r>
            <a:r>
              <a:rPr lang="ar-SA" b="1" dirty="0">
                <a:solidFill>
                  <a:srgbClr val="7030A0"/>
                </a:solidFill>
              </a:rPr>
              <a:t>عرائس خيال الظل قصص لتعليم القيم الأخلاقية </a:t>
            </a:r>
            <a:r>
              <a:rPr lang="ar-SA" b="1" dirty="0" smtClean="0">
                <a:solidFill>
                  <a:srgbClr val="7030A0"/>
                </a:solidFill>
              </a:rPr>
              <a:t>فقدمت </a:t>
            </a:r>
            <a:r>
              <a:rPr lang="ar-SA" b="1" dirty="0">
                <a:solidFill>
                  <a:srgbClr val="7030A0"/>
                </a:solidFill>
              </a:rPr>
              <a:t>بعض موضوعاتها   النقد الاجتماع </a:t>
            </a:r>
            <a:r>
              <a:rPr lang="ar-SA" b="1" dirty="0" smtClean="0">
                <a:solidFill>
                  <a:srgbClr val="7030A0"/>
                </a:solidFill>
              </a:rPr>
              <a:t> </a:t>
            </a:r>
            <a:r>
              <a:rPr lang="ar-SA" b="1" dirty="0">
                <a:solidFill>
                  <a:srgbClr val="7030A0"/>
                </a:solidFill>
              </a:rPr>
              <a:t>.   </a:t>
            </a:r>
            <a:endParaRPr lang="en-US" b="1" dirty="0">
              <a:solidFill>
                <a:srgbClr val="7030A0"/>
              </a:solidFill>
            </a:endParaRPr>
          </a:p>
          <a:p>
            <a:pPr marL="182563" indent="-182563">
              <a:lnSpc>
                <a:spcPct val="150000"/>
              </a:lnSpc>
              <a:spcBef>
                <a:spcPts val="1200"/>
              </a:spcBef>
              <a:buFont typeface="Arial" pitchFamily="34" charset="0"/>
              <a:buChar char="•"/>
            </a:pPr>
            <a:r>
              <a:rPr lang="ar-KW" b="1" dirty="0">
                <a:solidFill>
                  <a:srgbClr val="7030A0"/>
                </a:solidFill>
              </a:rPr>
              <a:t>ت</a:t>
            </a:r>
            <a:r>
              <a:rPr lang="ar-SA" b="1" dirty="0" smtClean="0">
                <a:solidFill>
                  <a:srgbClr val="7030A0"/>
                </a:solidFill>
              </a:rPr>
              <a:t>تميز بالبساطة </a:t>
            </a:r>
            <a:r>
              <a:rPr lang="ar-SA" b="1" dirty="0">
                <a:solidFill>
                  <a:srgbClr val="7030A0"/>
                </a:solidFill>
              </a:rPr>
              <a:t>، لذا تتميز بحركات مبالغ فيها  كاريكاتورية.</a:t>
            </a:r>
            <a:endParaRPr lang="en-US" b="1" dirty="0">
              <a:solidFill>
                <a:srgbClr val="7030A0"/>
              </a:solidFill>
            </a:endParaRPr>
          </a:p>
          <a:p>
            <a:pPr marL="182563" indent="-182563">
              <a:lnSpc>
                <a:spcPct val="150000"/>
              </a:lnSpc>
              <a:spcBef>
                <a:spcPts val="1200"/>
              </a:spcBef>
              <a:buFont typeface="Arial" pitchFamily="34" charset="0"/>
              <a:buChar char="•"/>
            </a:pPr>
            <a:r>
              <a:rPr lang="ar-SA" b="1" dirty="0" smtClean="0">
                <a:solidFill>
                  <a:srgbClr val="7030A0"/>
                </a:solidFill>
              </a:rPr>
              <a:t>تصلح </a:t>
            </a:r>
            <a:r>
              <a:rPr lang="ar-SA" b="1" dirty="0">
                <a:solidFill>
                  <a:srgbClr val="7030A0"/>
                </a:solidFill>
              </a:rPr>
              <a:t>عرائس خيال الظل لتقديم الأساطير والحكايات الخيالية ، لأنها تمثل شخصيات </a:t>
            </a:r>
            <a:r>
              <a:rPr lang="ar-SA" b="1" dirty="0" smtClean="0">
                <a:solidFill>
                  <a:srgbClr val="7030A0"/>
                </a:solidFill>
              </a:rPr>
              <a:t>خيالية </a:t>
            </a:r>
            <a:r>
              <a:rPr lang="ar-SA" b="1" dirty="0">
                <a:solidFill>
                  <a:srgbClr val="7030A0"/>
                </a:solidFill>
              </a:rPr>
              <a:t>لبساطة صنعها، كما يعمل وجود الشاشة </a:t>
            </a:r>
            <a:r>
              <a:rPr lang="ar-SA" b="1" dirty="0" smtClean="0">
                <a:solidFill>
                  <a:srgbClr val="7030A0"/>
                </a:solidFill>
              </a:rPr>
              <a:t>والإضاءة علي </a:t>
            </a:r>
            <a:r>
              <a:rPr lang="ar-SA" b="1" dirty="0">
                <a:solidFill>
                  <a:srgbClr val="7030A0"/>
                </a:solidFill>
              </a:rPr>
              <a:t>أيجاد أجواء ساحرة  .</a:t>
            </a:r>
            <a:endParaRPr lang="en-US" b="1" dirty="0">
              <a:solidFill>
                <a:srgbClr val="7030A0"/>
              </a:solidFill>
            </a:endParaRPr>
          </a:p>
          <a:p>
            <a:pPr marL="285750" indent="-285750">
              <a:lnSpc>
                <a:spcPct val="150000"/>
              </a:lnSpc>
              <a:spcBef>
                <a:spcPts val="1200"/>
              </a:spcBef>
              <a:buFont typeface="Arial" pitchFamily="34" charset="0"/>
              <a:buChar char="•"/>
            </a:pPr>
            <a:r>
              <a:rPr lang="ar-SA" b="1" dirty="0" smtClean="0">
                <a:solidFill>
                  <a:srgbClr val="7030A0"/>
                </a:solidFill>
              </a:rPr>
              <a:t> </a:t>
            </a:r>
            <a:r>
              <a:rPr lang="ar-SA" b="1" dirty="0">
                <a:solidFill>
                  <a:srgbClr val="7030A0"/>
                </a:solidFill>
              </a:rPr>
              <a:t>تعد عرائس خيال الظل من العرائس المنتشرة في العالم </a:t>
            </a:r>
            <a:r>
              <a:rPr lang="ar-SA" b="1" dirty="0" smtClean="0">
                <a:solidFill>
                  <a:srgbClr val="7030A0"/>
                </a:solidFill>
              </a:rPr>
              <a:t>،، </a:t>
            </a:r>
            <a:r>
              <a:rPr lang="ar-SA" b="1" dirty="0">
                <a:solidFill>
                  <a:srgbClr val="7030A0"/>
                </a:solidFill>
              </a:rPr>
              <a:t>لأنها تساير طبيعة وتقاليد كل بلد.كما تختلف أشكالها باختلاف العصور والثقافات. </a:t>
            </a:r>
            <a:r>
              <a:rPr lang="ar-SA" b="1" dirty="0">
                <a:solidFill>
                  <a:srgbClr val="7030A0"/>
                </a:solidFill>
              </a:rPr>
              <a:t>وهذا يدل علي مدي </a:t>
            </a:r>
            <a:r>
              <a:rPr lang="ar-SA" b="1" dirty="0">
                <a:solidFill>
                  <a:srgbClr val="7030A0"/>
                </a:solidFill>
              </a:rPr>
              <a:t>مرونتها.  </a:t>
            </a:r>
            <a:endParaRPr lang="en-US" b="1" dirty="0">
              <a:solidFill>
                <a:srgbClr val="7030A0"/>
              </a:solidFill>
            </a:endParaRPr>
          </a:p>
          <a:p>
            <a:pPr marL="182563" lvl="0" indent="-182563">
              <a:lnSpc>
                <a:spcPct val="150000"/>
              </a:lnSpc>
              <a:spcBef>
                <a:spcPts val="1200"/>
              </a:spcBef>
              <a:buFont typeface="Arial" pitchFamily="34" charset="0"/>
              <a:buChar char="•"/>
            </a:pPr>
            <a:r>
              <a:rPr lang="ar-SA" b="1" dirty="0" smtClean="0">
                <a:solidFill>
                  <a:srgbClr val="7030A0"/>
                </a:solidFill>
              </a:rPr>
              <a:t>عرائس </a:t>
            </a:r>
            <a:r>
              <a:rPr lang="ar-SA" b="1" dirty="0">
                <a:solidFill>
                  <a:srgbClr val="7030A0"/>
                </a:solidFill>
              </a:rPr>
              <a:t>خيال الظل  </a:t>
            </a:r>
            <a:r>
              <a:rPr lang="ar-SA" b="1" dirty="0" smtClean="0">
                <a:solidFill>
                  <a:srgbClr val="7030A0"/>
                </a:solidFill>
              </a:rPr>
              <a:t>تقدم </a:t>
            </a:r>
            <a:r>
              <a:rPr lang="ar-SA" b="1" dirty="0">
                <a:solidFill>
                  <a:srgbClr val="7030A0"/>
                </a:solidFill>
              </a:rPr>
              <a:t>عرض هو مزيج من الحركة والحوار </a:t>
            </a:r>
            <a:r>
              <a:rPr lang="ar-SA" b="1" dirty="0">
                <a:solidFill>
                  <a:srgbClr val="7030A0"/>
                </a:solidFill>
              </a:rPr>
              <a:t>والموسيقى</a:t>
            </a:r>
            <a:endParaRPr lang="en-US" b="1" dirty="0">
              <a:solidFill>
                <a:srgbClr val="7030A0"/>
              </a:solidFill>
            </a:endParaRPr>
          </a:p>
        </p:txBody>
      </p:sp>
    </p:spTree>
    <p:extLst>
      <p:ext uri="{BB962C8B-B14F-4D97-AF65-F5344CB8AC3E}">
        <p14:creationId xmlns:p14="http://schemas.microsoft.com/office/powerpoint/2010/main" val="38830467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16632"/>
            <a:ext cx="8640960" cy="5124480"/>
          </a:xfrm>
          <a:prstGeom prst="rect">
            <a:avLst/>
          </a:prstGeom>
        </p:spPr>
        <p:txBody>
          <a:bodyPr wrap="square">
            <a:spAutoFit/>
          </a:bodyPr>
          <a:lstStyle/>
          <a:p>
            <a:r>
              <a:rPr lang="ar-SA"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و-  الأثر التربوي لعرائس خيال الظل :</a:t>
            </a:r>
            <a:endParaRPr lang="en-US"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a:p>
            <a:pPr marL="182563" indent="-182563" algn="just">
              <a:lnSpc>
                <a:spcPct val="150000"/>
              </a:lnSpc>
              <a:spcBef>
                <a:spcPts val="1200"/>
              </a:spcBef>
              <a:buFont typeface="Arial" pitchFamily="34" charset="0"/>
              <a:buChar char="•"/>
            </a:pPr>
            <a:r>
              <a:rPr lang="ar-SA" b="1" dirty="0">
                <a:solidFill>
                  <a:srgbClr val="7030A0"/>
                </a:solidFill>
              </a:rPr>
              <a:t>صالحة </a:t>
            </a:r>
            <a:r>
              <a:rPr lang="ar-SA" b="1" dirty="0">
                <a:solidFill>
                  <a:srgbClr val="7030A0"/>
                </a:solidFill>
              </a:rPr>
              <a:t>لان تقدم في فناء المدرسة أو داخل مكان مغلق مثل الفصل </a:t>
            </a:r>
            <a:r>
              <a:rPr lang="ar-SA" b="1" dirty="0">
                <a:solidFill>
                  <a:srgbClr val="7030A0"/>
                </a:solidFill>
              </a:rPr>
              <a:t>الدراسي. </a:t>
            </a:r>
            <a:endParaRPr lang="en-US" b="1" dirty="0">
              <a:solidFill>
                <a:srgbClr val="7030A0"/>
              </a:solidFill>
            </a:endParaRPr>
          </a:p>
          <a:p>
            <a:pPr marL="182563" indent="-182563" algn="just">
              <a:lnSpc>
                <a:spcPct val="150000"/>
              </a:lnSpc>
              <a:spcBef>
                <a:spcPts val="1200"/>
              </a:spcBef>
              <a:buFont typeface="Arial" pitchFamily="34" charset="0"/>
              <a:buChar char="•"/>
            </a:pPr>
            <a:r>
              <a:rPr lang="ar-SA" b="1" dirty="0">
                <a:solidFill>
                  <a:srgbClr val="7030A0"/>
                </a:solidFill>
              </a:rPr>
              <a:t>تتشابه </a:t>
            </a:r>
            <a:r>
              <a:rPr lang="ar-SA" b="1" dirty="0">
                <a:solidFill>
                  <a:srgbClr val="7030A0"/>
                </a:solidFill>
              </a:rPr>
              <a:t>علاقة عرائس خيال الظل بأدب الأطفال مع علاقة الطفل باللعب ،لان الخيال </a:t>
            </a:r>
            <a:r>
              <a:rPr lang="ar-SA" b="1" dirty="0" smtClean="0">
                <a:solidFill>
                  <a:srgbClr val="7030A0"/>
                </a:solidFill>
              </a:rPr>
              <a:t>يعمل </a:t>
            </a:r>
            <a:r>
              <a:rPr lang="ar-SA" b="1" dirty="0">
                <a:solidFill>
                  <a:srgbClr val="7030A0"/>
                </a:solidFill>
              </a:rPr>
              <a:t>علي إمتاع عقل الطفل ،لأنها </a:t>
            </a:r>
            <a:r>
              <a:rPr lang="ar-SA" b="1" dirty="0" smtClean="0">
                <a:solidFill>
                  <a:srgbClr val="7030A0"/>
                </a:solidFill>
              </a:rPr>
              <a:t>إيهام </a:t>
            </a:r>
            <a:r>
              <a:rPr lang="ar-SA" b="1" dirty="0">
                <a:solidFill>
                  <a:srgbClr val="7030A0"/>
                </a:solidFill>
              </a:rPr>
              <a:t>بالصورة من خلال الظلال.</a:t>
            </a:r>
            <a:endParaRPr lang="en-US" b="1" dirty="0">
              <a:solidFill>
                <a:srgbClr val="7030A0"/>
              </a:solidFill>
            </a:endParaRPr>
          </a:p>
          <a:p>
            <a:pPr marL="182563" indent="-182563" algn="just">
              <a:lnSpc>
                <a:spcPct val="150000"/>
              </a:lnSpc>
              <a:spcBef>
                <a:spcPts val="1200"/>
              </a:spcBef>
              <a:buFont typeface="Arial" pitchFamily="34" charset="0"/>
              <a:buChar char="•"/>
            </a:pPr>
            <a:r>
              <a:rPr lang="ar-SA" b="1" dirty="0">
                <a:solidFill>
                  <a:srgbClr val="7030A0"/>
                </a:solidFill>
              </a:rPr>
              <a:t>يحتوي </a:t>
            </a:r>
            <a:r>
              <a:rPr lang="ar-SA" b="1" dirty="0">
                <a:solidFill>
                  <a:srgbClr val="7030A0"/>
                </a:solidFill>
              </a:rPr>
              <a:t>علي شخوص غير مألوفة تعمل علي جذب </a:t>
            </a:r>
            <a:r>
              <a:rPr lang="ar-SA" b="1" dirty="0">
                <a:solidFill>
                  <a:srgbClr val="7030A0"/>
                </a:solidFill>
              </a:rPr>
              <a:t>انتباه</a:t>
            </a:r>
            <a:r>
              <a:rPr lang="ar-KW" b="1" dirty="0">
                <a:solidFill>
                  <a:srgbClr val="7030A0"/>
                </a:solidFill>
              </a:rPr>
              <a:t> الاطفال </a:t>
            </a:r>
            <a:endParaRPr lang="ar-KW" b="1" dirty="0">
              <a:solidFill>
                <a:srgbClr val="7030A0"/>
              </a:solidFill>
            </a:endParaRPr>
          </a:p>
          <a:p>
            <a:pPr marL="182563" indent="-182563" algn="just">
              <a:lnSpc>
                <a:spcPct val="150000"/>
              </a:lnSpc>
              <a:spcBef>
                <a:spcPts val="1200"/>
              </a:spcBef>
              <a:buFont typeface="Arial" pitchFamily="34" charset="0"/>
              <a:buChar char="•"/>
            </a:pPr>
            <a:r>
              <a:rPr lang="ar-SA" b="1" dirty="0">
                <a:solidFill>
                  <a:srgbClr val="7030A0"/>
                </a:solidFill>
              </a:rPr>
              <a:t>تعمل ظهور </a:t>
            </a:r>
            <a:r>
              <a:rPr lang="ar-SA" b="1" dirty="0">
                <a:solidFill>
                  <a:srgbClr val="7030A0"/>
                </a:solidFill>
              </a:rPr>
              <a:t>العرائس كخيالات سوداء وملونة ، علي نقل الأطفال إلى عالم الخيال والأجواء الساحرة ، والتي تناسب خيالهم </a:t>
            </a:r>
            <a:r>
              <a:rPr lang="ar-SA" b="1" dirty="0">
                <a:solidFill>
                  <a:srgbClr val="7030A0"/>
                </a:solidFill>
              </a:rPr>
              <a:t>الخصب</a:t>
            </a:r>
            <a:endParaRPr lang="en-US" b="1" dirty="0">
              <a:solidFill>
                <a:srgbClr val="7030A0"/>
              </a:solidFill>
            </a:endParaRPr>
          </a:p>
          <a:p>
            <a:pPr marL="182563" indent="-182563" algn="just">
              <a:lnSpc>
                <a:spcPct val="150000"/>
              </a:lnSpc>
              <a:spcBef>
                <a:spcPts val="1200"/>
              </a:spcBef>
              <a:buFont typeface="Arial" pitchFamily="34" charset="0"/>
              <a:buChar char="•"/>
            </a:pPr>
            <a:r>
              <a:rPr lang="ar-SA" b="1" dirty="0" smtClean="0">
                <a:solidFill>
                  <a:srgbClr val="7030A0"/>
                </a:solidFill>
              </a:rPr>
              <a:t>عرائس </a:t>
            </a:r>
            <a:r>
              <a:rPr lang="ar-SA" b="1" dirty="0">
                <a:solidFill>
                  <a:srgbClr val="7030A0"/>
                </a:solidFill>
              </a:rPr>
              <a:t>خيال الظل ذات سحر قوي بالنسبة للأطفال ، لذا فهي مفيدة في جميع المراحل التعليمية .</a:t>
            </a:r>
            <a:endParaRPr lang="en-US" b="1" dirty="0">
              <a:solidFill>
                <a:srgbClr val="7030A0"/>
              </a:solidFill>
            </a:endParaRPr>
          </a:p>
          <a:p>
            <a:pPr marL="182563" indent="-182563" algn="just">
              <a:lnSpc>
                <a:spcPct val="150000"/>
              </a:lnSpc>
              <a:spcBef>
                <a:spcPts val="1200"/>
              </a:spcBef>
              <a:buFont typeface="Arial" pitchFamily="34" charset="0"/>
              <a:buChar char="•"/>
            </a:pPr>
            <a:r>
              <a:rPr lang="ar-SA" b="1" dirty="0" smtClean="0">
                <a:solidFill>
                  <a:srgbClr val="7030A0"/>
                </a:solidFill>
              </a:rPr>
              <a:t>تستطيع </a:t>
            </a:r>
            <a:r>
              <a:rPr lang="ar-SA" b="1" dirty="0">
                <a:solidFill>
                  <a:srgbClr val="7030A0"/>
                </a:solidFill>
              </a:rPr>
              <a:t>أن تقدم عرائس خيال الظل الكثير من الموضوعات مثل التاريخ </a:t>
            </a:r>
            <a:r>
              <a:rPr lang="ar-SA" b="1" dirty="0" smtClean="0">
                <a:solidFill>
                  <a:srgbClr val="7030A0"/>
                </a:solidFill>
              </a:rPr>
              <a:t>والتراث</a:t>
            </a:r>
            <a:endParaRPr lang="en-US" b="1" dirty="0">
              <a:solidFill>
                <a:srgbClr val="7030A0"/>
              </a:solidFill>
            </a:endParaRPr>
          </a:p>
        </p:txBody>
      </p:sp>
    </p:spTree>
    <p:extLst>
      <p:ext uri="{BB962C8B-B14F-4D97-AF65-F5344CB8AC3E}">
        <p14:creationId xmlns:p14="http://schemas.microsoft.com/office/powerpoint/2010/main" val="4183437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39752" y="404664"/>
            <a:ext cx="6546200" cy="4416594"/>
          </a:xfrm>
          <a:prstGeom prst="rect">
            <a:avLst/>
          </a:prstGeom>
        </p:spPr>
        <p:txBody>
          <a:bodyPr wrap="square">
            <a:spAutoFit/>
          </a:bodyPr>
          <a:lstStyle/>
          <a:p>
            <a:r>
              <a:rPr lang="ar-KW"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a:t>
            </a:r>
            <a:r>
              <a:rPr lang="ar-SA" sz="32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شكال </a:t>
            </a:r>
            <a:r>
              <a:rPr lang="ar-SA" sz="32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عرائس خيال الظل : </a:t>
            </a:r>
            <a:endParaRPr lang="ar-KW" sz="32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a:p>
            <a:pPr marL="342900" indent="-342900">
              <a:lnSpc>
                <a:spcPct val="200000"/>
              </a:lnSpc>
              <a:spcBef>
                <a:spcPts val="1800"/>
              </a:spcBef>
              <a:buFont typeface="+mj-lt"/>
              <a:buAutoNum type="arabicPeriod"/>
            </a:pPr>
            <a:r>
              <a:rPr lang="ar-SA" b="1" dirty="0">
                <a:solidFill>
                  <a:srgbClr val="7030A0"/>
                </a:solidFill>
              </a:rPr>
              <a:t>- عرائس خيال الظل في </a:t>
            </a:r>
            <a:r>
              <a:rPr lang="ar-SA" b="1" dirty="0" smtClean="0">
                <a:solidFill>
                  <a:srgbClr val="7030A0"/>
                </a:solidFill>
              </a:rPr>
              <a:t>الهند</a:t>
            </a:r>
            <a:endParaRPr lang="ar-KW" b="1" dirty="0" smtClean="0">
              <a:solidFill>
                <a:srgbClr val="7030A0"/>
              </a:solidFill>
            </a:endParaRPr>
          </a:p>
          <a:p>
            <a:pPr marL="342900" indent="-342900">
              <a:lnSpc>
                <a:spcPct val="200000"/>
              </a:lnSpc>
              <a:buFont typeface="+mj-lt"/>
              <a:buAutoNum type="arabicPeriod"/>
            </a:pPr>
            <a:r>
              <a:rPr lang="ar-SA" b="1" dirty="0" smtClean="0">
                <a:solidFill>
                  <a:srgbClr val="7030A0"/>
                </a:solidFill>
              </a:rPr>
              <a:t>- </a:t>
            </a:r>
            <a:r>
              <a:rPr lang="ar-SA" b="1" dirty="0">
                <a:solidFill>
                  <a:srgbClr val="7030A0"/>
                </a:solidFill>
              </a:rPr>
              <a:t>عرائس خيال الظل في الصين </a:t>
            </a:r>
            <a:endParaRPr lang="ar-KW" b="1" dirty="0" smtClean="0">
              <a:solidFill>
                <a:srgbClr val="7030A0"/>
              </a:solidFill>
            </a:endParaRPr>
          </a:p>
          <a:p>
            <a:pPr marL="342900" indent="-342900">
              <a:lnSpc>
                <a:spcPct val="200000"/>
              </a:lnSpc>
              <a:buFont typeface="+mj-lt"/>
              <a:buAutoNum type="arabicPeriod"/>
            </a:pPr>
            <a:r>
              <a:rPr lang="ar-SA" b="1" dirty="0" smtClean="0">
                <a:solidFill>
                  <a:srgbClr val="7030A0"/>
                </a:solidFill>
              </a:rPr>
              <a:t>عرائس </a:t>
            </a:r>
            <a:r>
              <a:rPr lang="ar-SA" b="1" dirty="0">
                <a:solidFill>
                  <a:srgbClr val="7030A0"/>
                </a:solidFill>
              </a:rPr>
              <a:t>خيال الظل في تركيا </a:t>
            </a:r>
            <a:endParaRPr lang="ar-KW" b="1" dirty="0" smtClean="0">
              <a:solidFill>
                <a:srgbClr val="7030A0"/>
              </a:solidFill>
            </a:endParaRPr>
          </a:p>
          <a:p>
            <a:pPr marL="342900" indent="-342900">
              <a:lnSpc>
                <a:spcPct val="200000"/>
              </a:lnSpc>
              <a:buFont typeface="+mj-lt"/>
              <a:buAutoNum type="arabicPeriod"/>
            </a:pPr>
            <a:r>
              <a:rPr lang="ar-SA" b="1" dirty="0" smtClean="0">
                <a:solidFill>
                  <a:srgbClr val="7030A0"/>
                </a:solidFill>
              </a:rPr>
              <a:t>- </a:t>
            </a:r>
            <a:r>
              <a:rPr lang="ar-SA" b="1" dirty="0">
                <a:solidFill>
                  <a:srgbClr val="7030A0"/>
                </a:solidFill>
              </a:rPr>
              <a:t>عرائس خيال الظل في إندونيسيا </a:t>
            </a:r>
            <a:endParaRPr lang="en-US" dirty="0">
              <a:solidFill>
                <a:srgbClr val="7030A0"/>
              </a:solidFill>
            </a:endParaRPr>
          </a:p>
          <a:p>
            <a:pPr marL="342900" indent="-342900">
              <a:lnSpc>
                <a:spcPct val="200000"/>
              </a:lnSpc>
              <a:buFont typeface="+mj-lt"/>
              <a:buAutoNum type="arabicPeriod"/>
            </a:pPr>
            <a:r>
              <a:rPr lang="ar-SA" b="1" dirty="0">
                <a:solidFill>
                  <a:srgbClr val="7030A0"/>
                </a:solidFill>
              </a:rPr>
              <a:t>- عرائس خيال الظل في </a:t>
            </a:r>
            <a:r>
              <a:rPr lang="ar-SA" b="1" dirty="0" smtClean="0">
                <a:solidFill>
                  <a:srgbClr val="7030A0"/>
                </a:solidFill>
              </a:rPr>
              <a:t>جاوا</a:t>
            </a:r>
            <a:endParaRPr lang="ar-KW" b="1" dirty="0" smtClean="0">
              <a:solidFill>
                <a:srgbClr val="7030A0"/>
              </a:solidFill>
            </a:endParaRPr>
          </a:p>
          <a:p>
            <a:pPr marL="342900" indent="-342900">
              <a:lnSpc>
                <a:spcPct val="200000"/>
              </a:lnSpc>
              <a:buFont typeface="+mj-lt"/>
              <a:buAutoNum type="arabicPeriod"/>
            </a:pPr>
            <a:r>
              <a:rPr lang="ar-SA" b="1" dirty="0" smtClean="0">
                <a:solidFill>
                  <a:srgbClr val="7030A0"/>
                </a:solidFill>
              </a:rPr>
              <a:t>- </a:t>
            </a:r>
            <a:r>
              <a:rPr lang="ar-SA" b="1" dirty="0">
                <a:solidFill>
                  <a:srgbClr val="7030A0"/>
                </a:solidFill>
              </a:rPr>
              <a:t>عرائس خيال الظل في </a:t>
            </a:r>
            <a:r>
              <a:rPr lang="ar-SA" b="1" dirty="0" smtClean="0">
                <a:solidFill>
                  <a:srgbClr val="7030A0"/>
                </a:solidFill>
              </a:rPr>
              <a:t>مصر</a:t>
            </a:r>
            <a:endParaRPr lang="en-US" dirty="0"/>
          </a:p>
          <a:p>
            <a:pPr marL="342900" indent="-342900">
              <a:buAutoNum type="arabicPeriod"/>
            </a:pPr>
            <a:endParaRPr lang="en-US" dirty="0"/>
          </a:p>
        </p:txBody>
      </p:sp>
    </p:spTree>
    <p:extLst>
      <p:ext uri="{BB962C8B-B14F-4D97-AF65-F5344CB8AC3E}">
        <p14:creationId xmlns:p14="http://schemas.microsoft.com/office/powerpoint/2010/main" val="21182331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60648"/>
            <a:ext cx="9144000" cy="5432256"/>
          </a:xfrm>
          <a:prstGeom prst="rect">
            <a:avLst/>
          </a:prstGeom>
        </p:spPr>
        <p:txBody>
          <a:bodyPr wrap="square">
            <a:spAutoFit/>
          </a:bodyPr>
          <a:lstStyle/>
          <a:p>
            <a:r>
              <a:rPr lang="ar-SA" sz="32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عرائس </a:t>
            </a:r>
            <a:r>
              <a:rPr lang="ar-SA" sz="32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خيال </a:t>
            </a:r>
            <a:r>
              <a:rPr lang="ar-SA" sz="32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الظل</a:t>
            </a:r>
            <a:r>
              <a:rPr lang="ar-KW" sz="32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 فى مصر</a:t>
            </a:r>
            <a:r>
              <a:rPr lang="ar-SA" sz="32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 </a:t>
            </a:r>
            <a:r>
              <a:rPr lang="ar-SA" sz="32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 </a:t>
            </a:r>
            <a:endParaRPr lang="ar-KW" sz="32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a:p>
            <a:pPr marL="342900" indent="-342900">
              <a:buAutoNum type="arabicPeriod"/>
            </a:pPr>
            <a:endParaRPr lang="ar-KW" dirty="0" smtClean="0"/>
          </a:p>
          <a:p>
            <a:pPr marL="342900" indent="-342900">
              <a:lnSpc>
                <a:spcPct val="150000"/>
              </a:lnSpc>
              <a:buFont typeface="+mj-lt"/>
              <a:buAutoNum type="arabicPeriod"/>
            </a:pPr>
            <a:r>
              <a:rPr lang="ar-SA" b="1" dirty="0">
                <a:solidFill>
                  <a:srgbClr val="7030A0"/>
                </a:solidFill>
              </a:rPr>
              <a:t>خلال العصر الفاطمي، في القرنين التاسع والعاشر </a:t>
            </a:r>
            <a:endParaRPr lang="ar-KW" b="1" dirty="0">
              <a:solidFill>
                <a:srgbClr val="7030A0"/>
              </a:solidFill>
            </a:endParaRPr>
          </a:p>
          <a:p>
            <a:pPr marL="342900" indent="-342900">
              <a:lnSpc>
                <a:spcPct val="150000"/>
              </a:lnSpc>
              <a:buFont typeface="+mj-lt"/>
              <a:buAutoNum type="arabicPeriod"/>
            </a:pPr>
            <a:r>
              <a:rPr lang="ar-SA" b="1" dirty="0" smtClean="0">
                <a:solidFill>
                  <a:srgbClr val="7030A0"/>
                </a:solidFill>
              </a:rPr>
              <a:t>صنعت </a:t>
            </a:r>
            <a:r>
              <a:rPr lang="ar-SA" b="1" dirty="0">
                <a:solidFill>
                  <a:srgbClr val="7030A0"/>
                </a:solidFill>
              </a:rPr>
              <a:t>من جلود الحيوانات النصف شفافة </a:t>
            </a:r>
            <a:r>
              <a:rPr lang="ar-SA" b="1" dirty="0" smtClean="0">
                <a:solidFill>
                  <a:srgbClr val="7030A0"/>
                </a:solidFill>
              </a:rPr>
              <a:t> </a:t>
            </a:r>
            <a:r>
              <a:rPr lang="ar-SA" b="1" dirty="0">
                <a:solidFill>
                  <a:srgbClr val="7030A0"/>
                </a:solidFill>
              </a:rPr>
              <a:t>وزودت بمفاصل </a:t>
            </a:r>
            <a:r>
              <a:rPr lang="ar-SA" b="1" dirty="0" smtClean="0">
                <a:solidFill>
                  <a:srgbClr val="7030A0"/>
                </a:solidFill>
              </a:rPr>
              <a:t>.تميزت </a:t>
            </a:r>
            <a:r>
              <a:rPr lang="ar-SA" b="1" dirty="0">
                <a:solidFill>
                  <a:srgbClr val="7030A0"/>
                </a:solidFill>
              </a:rPr>
              <a:t>بمرونة الحركة </a:t>
            </a:r>
            <a:endParaRPr lang="ar-KW" b="1" dirty="0">
              <a:solidFill>
                <a:srgbClr val="7030A0"/>
              </a:solidFill>
            </a:endParaRPr>
          </a:p>
          <a:p>
            <a:pPr marL="342900" indent="-342900">
              <a:lnSpc>
                <a:spcPct val="150000"/>
              </a:lnSpc>
              <a:buFont typeface="+mj-lt"/>
              <a:buAutoNum type="arabicPeriod"/>
            </a:pPr>
            <a:r>
              <a:rPr lang="ar-SA" b="1" dirty="0" smtClean="0">
                <a:solidFill>
                  <a:srgbClr val="7030A0"/>
                </a:solidFill>
              </a:rPr>
              <a:t>استوحت </a:t>
            </a:r>
            <a:r>
              <a:rPr lang="ar-SA" b="1" dirty="0">
                <a:solidFill>
                  <a:srgbClr val="7030A0"/>
                </a:solidFill>
              </a:rPr>
              <a:t>أشكالها من قصص الأبطال والعظماء والأحاديث النبوية والبيئة والتقاليد</a:t>
            </a:r>
            <a:endParaRPr lang="ar-KW" b="1" dirty="0">
              <a:solidFill>
                <a:srgbClr val="7030A0"/>
              </a:solidFill>
            </a:endParaRPr>
          </a:p>
          <a:p>
            <a:pPr marL="342900" indent="-342900">
              <a:lnSpc>
                <a:spcPct val="150000"/>
              </a:lnSpc>
              <a:buFont typeface="+mj-lt"/>
              <a:buAutoNum type="arabicPeriod"/>
            </a:pPr>
            <a:r>
              <a:rPr lang="ar-SA" b="1" dirty="0" smtClean="0">
                <a:solidFill>
                  <a:srgbClr val="7030A0"/>
                </a:solidFill>
              </a:rPr>
              <a:t>اكتشف </a:t>
            </a:r>
            <a:r>
              <a:rPr lang="ar-SA" b="1" dirty="0">
                <a:solidFill>
                  <a:srgbClr val="7030A0"/>
                </a:solidFill>
              </a:rPr>
              <a:t>في قرية المنزلة اقدم</a:t>
            </a:r>
            <a:r>
              <a:rPr lang="ar-KW" b="1" dirty="0">
                <a:solidFill>
                  <a:srgbClr val="7030A0"/>
                </a:solidFill>
              </a:rPr>
              <a:t>ها</a:t>
            </a:r>
            <a:r>
              <a:rPr lang="ar-SA" b="1" dirty="0">
                <a:solidFill>
                  <a:srgbClr val="7030A0"/>
                </a:solidFill>
              </a:rPr>
              <a:t> في العالم وهى منذ 500 عام </a:t>
            </a:r>
            <a:endParaRPr lang="ar-KW" b="1" dirty="0">
              <a:solidFill>
                <a:srgbClr val="7030A0"/>
              </a:solidFill>
            </a:endParaRPr>
          </a:p>
          <a:p>
            <a:pPr marL="342900" indent="-342900">
              <a:lnSpc>
                <a:spcPct val="150000"/>
              </a:lnSpc>
              <a:buFont typeface="+mj-lt"/>
              <a:buAutoNum type="arabicPeriod"/>
            </a:pPr>
            <a:r>
              <a:rPr lang="ar-KW" b="1" dirty="0" smtClean="0">
                <a:solidFill>
                  <a:srgbClr val="7030A0"/>
                </a:solidFill>
              </a:rPr>
              <a:t>انها </a:t>
            </a:r>
            <a:r>
              <a:rPr lang="ar-SA" b="1" dirty="0" smtClean="0">
                <a:solidFill>
                  <a:srgbClr val="7030A0"/>
                </a:solidFill>
              </a:rPr>
              <a:t>ذات </a:t>
            </a:r>
            <a:r>
              <a:rPr lang="ar-SA" b="1" dirty="0">
                <a:solidFill>
                  <a:srgbClr val="7030A0"/>
                </a:solidFill>
              </a:rPr>
              <a:t>تأثيرات فرعونية في رسم العين والكتف. </a:t>
            </a:r>
            <a:endParaRPr lang="en-US" b="1" dirty="0">
              <a:solidFill>
                <a:srgbClr val="7030A0"/>
              </a:solidFill>
            </a:endParaRPr>
          </a:p>
          <a:p>
            <a:pPr marL="342900" indent="-342900">
              <a:lnSpc>
                <a:spcPct val="150000"/>
              </a:lnSpc>
              <a:buFont typeface="+mj-lt"/>
              <a:buAutoNum type="arabicPeriod"/>
            </a:pPr>
            <a:r>
              <a:rPr lang="ar-SA" b="1" dirty="0">
                <a:solidFill>
                  <a:srgbClr val="7030A0"/>
                </a:solidFill>
              </a:rPr>
              <a:t>كان بها خليط من الفن الشرقي والشعبي </a:t>
            </a:r>
            <a:endParaRPr lang="ar-KW" b="1" dirty="0">
              <a:solidFill>
                <a:srgbClr val="7030A0"/>
              </a:solidFill>
            </a:endParaRPr>
          </a:p>
          <a:p>
            <a:pPr marL="342900" indent="-342900">
              <a:lnSpc>
                <a:spcPct val="150000"/>
              </a:lnSpc>
              <a:buFont typeface="+mj-lt"/>
              <a:buAutoNum type="arabicPeriod"/>
            </a:pPr>
            <a:r>
              <a:rPr lang="ar-SA" b="1" dirty="0">
                <a:solidFill>
                  <a:srgbClr val="7030A0"/>
                </a:solidFill>
              </a:rPr>
              <a:t>إنها من اكثر عرائس الظل علي درجة عالية من دقة الصنع والزخرفة والتلوين</a:t>
            </a:r>
            <a:endParaRPr lang="ar-KW" b="1" dirty="0">
              <a:solidFill>
                <a:srgbClr val="7030A0"/>
              </a:solidFill>
            </a:endParaRPr>
          </a:p>
          <a:p>
            <a:pPr marL="342900" indent="-342900">
              <a:lnSpc>
                <a:spcPct val="150000"/>
              </a:lnSpc>
              <a:buFont typeface="+mj-lt"/>
              <a:buAutoNum type="arabicPeriod"/>
            </a:pPr>
            <a:r>
              <a:rPr lang="ar-SA" b="1" dirty="0">
                <a:solidFill>
                  <a:srgbClr val="7030A0"/>
                </a:solidFill>
              </a:rPr>
              <a:t>وقد سجلت حياة الإقطاع والحياة الاجتماعية ، </a:t>
            </a:r>
            <a:endParaRPr lang="ar-KW" b="1" dirty="0">
              <a:solidFill>
                <a:srgbClr val="7030A0"/>
              </a:solidFill>
            </a:endParaRPr>
          </a:p>
          <a:p>
            <a:pPr marL="342900" indent="-342900">
              <a:lnSpc>
                <a:spcPct val="150000"/>
              </a:lnSpc>
              <a:buFont typeface="+mj-lt"/>
              <a:buAutoNum type="arabicPeriod"/>
            </a:pPr>
            <a:r>
              <a:rPr lang="ar-SA" b="1" dirty="0">
                <a:solidFill>
                  <a:srgbClr val="7030A0"/>
                </a:solidFill>
              </a:rPr>
              <a:t>فشغف بها الناس وأصبحت رائجة في الأفراح ،</a:t>
            </a:r>
            <a:endParaRPr lang="ar-KW" b="1" dirty="0">
              <a:solidFill>
                <a:srgbClr val="7030A0"/>
              </a:solidFill>
            </a:endParaRPr>
          </a:p>
          <a:p>
            <a:pPr marL="342900" indent="-342900">
              <a:lnSpc>
                <a:spcPct val="150000"/>
              </a:lnSpc>
              <a:buFont typeface="+mj-lt"/>
              <a:buAutoNum type="arabicPeriod"/>
            </a:pPr>
            <a:r>
              <a:rPr lang="ar-SA" b="1" dirty="0" smtClean="0">
                <a:solidFill>
                  <a:srgbClr val="7030A0"/>
                </a:solidFill>
              </a:rPr>
              <a:t>خصصت </a:t>
            </a:r>
            <a:r>
              <a:rPr lang="ar-SA" b="1" dirty="0">
                <a:solidFill>
                  <a:srgbClr val="7030A0"/>
                </a:solidFill>
              </a:rPr>
              <a:t>لها بعض المقاهي في شهر رمضان </a:t>
            </a:r>
            <a:endParaRPr lang="ar-KW" b="1" dirty="0">
              <a:solidFill>
                <a:srgbClr val="7030A0"/>
              </a:solidFill>
            </a:endParaRPr>
          </a:p>
          <a:p>
            <a:pPr marL="342900" indent="-342900">
              <a:lnSpc>
                <a:spcPct val="150000"/>
              </a:lnSpc>
              <a:buFont typeface="+mj-lt"/>
              <a:buAutoNum type="arabicPeriod"/>
            </a:pPr>
            <a:r>
              <a:rPr lang="ar-SA" b="1" dirty="0">
                <a:solidFill>
                  <a:srgbClr val="7030A0"/>
                </a:solidFill>
              </a:rPr>
              <a:t>قدمت صورة من الأدب الناقد الساخر . كما صورت الكثير من </a:t>
            </a:r>
            <a:r>
              <a:rPr lang="ar-SA" b="1" dirty="0" smtClean="0">
                <a:solidFill>
                  <a:srgbClr val="7030A0"/>
                </a:solidFill>
              </a:rPr>
              <a:t>الخيال </a:t>
            </a:r>
            <a:r>
              <a:rPr lang="ar-SA" b="1" dirty="0">
                <a:solidFill>
                  <a:srgbClr val="7030A0"/>
                </a:solidFill>
              </a:rPr>
              <a:t>والأساطير</a:t>
            </a:r>
            <a:endParaRPr lang="en-US" b="1" dirty="0">
              <a:solidFill>
                <a:srgbClr val="7030A0"/>
              </a:solidFill>
            </a:endParaRPr>
          </a:p>
        </p:txBody>
      </p:sp>
    </p:spTree>
    <p:extLst>
      <p:ext uri="{BB962C8B-B14F-4D97-AF65-F5344CB8AC3E}">
        <p14:creationId xmlns:p14="http://schemas.microsoft.com/office/powerpoint/2010/main" val="3747503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71800" y="218292"/>
            <a:ext cx="6148214" cy="6032421"/>
          </a:xfrm>
          <a:prstGeom prst="rect">
            <a:avLst/>
          </a:prstGeom>
        </p:spPr>
        <p:txBody>
          <a:bodyPr wrap="square">
            <a:spAutoFit/>
          </a:bodyPr>
          <a:lstStyle/>
          <a:p>
            <a:r>
              <a:rPr lang="ar-SA" sz="32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أنواع عرائس خيال الظل </a:t>
            </a:r>
            <a:r>
              <a:rPr lang="ar-SA" sz="32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a:t>
            </a:r>
            <a:endParaRPr lang="ar-KW" sz="32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a:p>
            <a:pPr marL="342900" indent="-342900">
              <a:lnSpc>
                <a:spcPct val="150000"/>
              </a:lnSpc>
              <a:buFont typeface="+mj-lt"/>
              <a:buAutoNum type="arabicPeriod"/>
            </a:pPr>
            <a:r>
              <a:rPr lang="ar-SA" sz="3200" b="1" dirty="0"/>
              <a:t> </a:t>
            </a:r>
            <a:r>
              <a:rPr lang="ar-SA" b="1" dirty="0">
                <a:solidFill>
                  <a:srgbClr val="7030A0"/>
                </a:solidFill>
              </a:rPr>
              <a:t>هناك أشكال مختلفة من عرائس خيال الظل تفوق أي نوع آخر من العرائس</a:t>
            </a:r>
            <a:endParaRPr lang="ar-KW" b="1" dirty="0">
              <a:solidFill>
                <a:srgbClr val="7030A0"/>
              </a:solidFill>
            </a:endParaRPr>
          </a:p>
          <a:p>
            <a:pPr>
              <a:lnSpc>
                <a:spcPct val="150000"/>
              </a:lnSpc>
            </a:pPr>
            <a:r>
              <a:rPr lang="ar-SA"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عرائس خيال الظل النصف شفافة </a:t>
            </a:r>
            <a:endParaRPr lang="en-US"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a:p>
            <a:pPr marL="342900" indent="-342900">
              <a:lnSpc>
                <a:spcPct val="150000"/>
              </a:lnSpc>
              <a:buFont typeface="+mj-lt"/>
              <a:buAutoNum type="arabicPeriod"/>
            </a:pPr>
            <a:r>
              <a:rPr lang="ar-SA" b="1" dirty="0">
                <a:solidFill>
                  <a:srgbClr val="7030A0"/>
                </a:solidFill>
              </a:rPr>
              <a:t>تصنع من جلد الجمال و البقر و الحمير و الخنازير لقوة احتمالها ، حيث تدبغ وترقق حتى تصير قشرة شفافة ، ثم تصبغ بالألوان لعمل الزخارف</a:t>
            </a:r>
            <a:endParaRPr lang="ar-KW" b="1" dirty="0">
              <a:solidFill>
                <a:srgbClr val="7030A0"/>
              </a:solidFill>
            </a:endParaRPr>
          </a:p>
          <a:p>
            <a:pPr marL="342900" indent="-342900">
              <a:lnSpc>
                <a:spcPct val="150000"/>
              </a:lnSpc>
              <a:buFont typeface="+mj-lt"/>
              <a:buAutoNum type="arabicPeriod"/>
            </a:pPr>
            <a:r>
              <a:rPr lang="ar-SA" b="1" dirty="0" smtClean="0">
                <a:solidFill>
                  <a:srgbClr val="7030A0"/>
                </a:solidFill>
              </a:rPr>
              <a:t>يمكن </a:t>
            </a:r>
            <a:r>
              <a:rPr lang="ar-SA" b="1" dirty="0">
                <a:solidFill>
                  <a:srgbClr val="7030A0"/>
                </a:solidFill>
              </a:rPr>
              <a:t>أن تصنع من البلاستك ، ثم تلون بألوان شفافة .</a:t>
            </a:r>
            <a:endParaRPr lang="ar-KW" b="1" dirty="0">
              <a:solidFill>
                <a:srgbClr val="7030A0"/>
              </a:solidFill>
            </a:endParaRPr>
          </a:p>
          <a:p>
            <a:pPr marL="342900" indent="-342900">
              <a:lnSpc>
                <a:spcPct val="150000"/>
              </a:lnSpc>
              <a:buFont typeface="+mj-lt"/>
              <a:buAutoNum type="arabicPeriod"/>
            </a:pPr>
            <a:r>
              <a:rPr lang="ar-SA" b="1" dirty="0" smtClean="0">
                <a:solidFill>
                  <a:srgbClr val="7030A0"/>
                </a:solidFill>
              </a:rPr>
              <a:t>يمكن  </a:t>
            </a:r>
            <a:r>
              <a:rPr lang="ar-SA" b="1" dirty="0">
                <a:solidFill>
                  <a:srgbClr val="7030A0"/>
                </a:solidFill>
              </a:rPr>
              <a:t>إعتام بعض الأجزاء فتبدو ظلالها سوداء ، </a:t>
            </a:r>
            <a:endParaRPr lang="ar-KW" b="1" dirty="0">
              <a:solidFill>
                <a:srgbClr val="7030A0"/>
              </a:solidFill>
            </a:endParaRPr>
          </a:p>
          <a:p>
            <a:pPr marL="342900" indent="-342900">
              <a:lnSpc>
                <a:spcPct val="150000"/>
              </a:lnSpc>
              <a:buFont typeface="+mj-lt"/>
              <a:buAutoNum type="arabicPeriod"/>
            </a:pPr>
            <a:r>
              <a:rPr lang="ar-SA" b="1" dirty="0" smtClean="0">
                <a:solidFill>
                  <a:srgbClr val="7030A0"/>
                </a:solidFill>
              </a:rPr>
              <a:t>حديثا </a:t>
            </a:r>
            <a:r>
              <a:rPr lang="ar-SA" b="1" dirty="0">
                <a:solidFill>
                  <a:srgbClr val="7030A0"/>
                </a:solidFill>
              </a:rPr>
              <a:t>وجدت بطاقات </a:t>
            </a:r>
            <a:r>
              <a:rPr lang="ar-SA" b="1" dirty="0" smtClean="0">
                <a:solidFill>
                  <a:srgbClr val="7030A0"/>
                </a:solidFill>
              </a:rPr>
              <a:t>رقيقة </a:t>
            </a:r>
            <a:r>
              <a:rPr lang="ar-SA" b="1" dirty="0">
                <a:solidFill>
                  <a:srgbClr val="7030A0"/>
                </a:solidFill>
              </a:rPr>
              <a:t>جداً لجعل العروسة </a:t>
            </a:r>
            <a:r>
              <a:rPr lang="ar-SA" b="1" dirty="0" smtClean="0">
                <a:solidFill>
                  <a:srgbClr val="7030A0"/>
                </a:solidFill>
              </a:rPr>
              <a:t>مرنة</a:t>
            </a:r>
            <a:endParaRPr lang="ar-KW" b="1" dirty="0">
              <a:solidFill>
                <a:srgbClr val="7030A0"/>
              </a:solidFill>
            </a:endParaRPr>
          </a:p>
          <a:p>
            <a:pPr marL="342900" indent="-342900">
              <a:lnSpc>
                <a:spcPct val="150000"/>
              </a:lnSpc>
              <a:buFont typeface="+mj-lt"/>
              <a:buAutoNum type="arabicPeriod"/>
            </a:pPr>
            <a:r>
              <a:rPr lang="ar-SA" b="1" dirty="0" smtClean="0">
                <a:solidFill>
                  <a:srgbClr val="7030A0"/>
                </a:solidFill>
              </a:rPr>
              <a:t>يتراوح </a:t>
            </a:r>
            <a:r>
              <a:rPr lang="ar-SA" b="1" dirty="0">
                <a:solidFill>
                  <a:srgbClr val="7030A0"/>
                </a:solidFill>
              </a:rPr>
              <a:t>طول تلك العرائس من 30-70 سنتيمتر </a:t>
            </a:r>
            <a:endParaRPr lang="ar-KW" b="1" dirty="0" smtClean="0">
              <a:solidFill>
                <a:srgbClr val="7030A0"/>
              </a:solidFill>
            </a:endParaRPr>
          </a:p>
          <a:p>
            <a:pPr marL="342900" indent="-342900">
              <a:lnSpc>
                <a:spcPct val="150000"/>
              </a:lnSpc>
              <a:buFont typeface="+mj-lt"/>
              <a:buAutoNum type="arabicPeriod"/>
            </a:pPr>
            <a:r>
              <a:rPr lang="ar-SA" b="1" dirty="0" smtClean="0">
                <a:solidFill>
                  <a:srgbClr val="7030A0"/>
                </a:solidFill>
              </a:rPr>
              <a:t>زودت </a:t>
            </a:r>
            <a:r>
              <a:rPr lang="ar-SA" b="1" dirty="0">
                <a:solidFill>
                  <a:srgbClr val="7030A0"/>
                </a:solidFill>
              </a:rPr>
              <a:t>بالمفاصل التي تتحرك بالأسياخ الحديدية</a:t>
            </a:r>
            <a:endParaRPr lang="en-US" b="1" dirty="0">
              <a:solidFill>
                <a:srgbClr val="7030A0"/>
              </a:solidFill>
            </a:endParaRPr>
          </a:p>
          <a:p>
            <a:pPr marL="342900" indent="-342900">
              <a:lnSpc>
                <a:spcPct val="150000"/>
              </a:lnSpc>
              <a:buFont typeface="+mj-lt"/>
              <a:buAutoNum type="arabicPeriod"/>
            </a:pPr>
            <a:endParaRPr lang="ar-KW" b="1" dirty="0">
              <a:solidFill>
                <a:srgbClr val="7030A0"/>
              </a:solidFill>
            </a:endParaRPr>
          </a:p>
        </p:txBody>
      </p:sp>
      <p:pic>
        <p:nvPicPr>
          <p:cNvPr id="1026" name="Picture 2" descr="Image result for عرائس خيال الظل النصف شفافة"/>
          <p:cNvPicPr>
            <a:picLocks noChangeAspect="1" noChangeArrowheads="1"/>
          </p:cNvPicPr>
          <p:nvPr/>
        </p:nvPicPr>
        <p:blipFill rotWithShape="1">
          <a:blip r:embed="rId2">
            <a:extLst>
              <a:ext uri="{28A0092B-C50C-407E-A947-70E740481C1C}">
                <a14:useLocalDpi xmlns:a14="http://schemas.microsoft.com/office/drawing/2010/main" val="0"/>
              </a:ext>
            </a:extLst>
          </a:blip>
          <a:srcRect l="30844" t="30666" r="26845" b="4267"/>
          <a:stretch/>
        </p:blipFill>
        <p:spPr bwMode="auto">
          <a:xfrm>
            <a:off x="251520" y="2060848"/>
            <a:ext cx="2304256" cy="236234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028" name="Picture 4" descr="Image result for عرائس خيال الظل النصف شفافة"/>
          <p:cNvPicPr>
            <a:picLocks noChangeAspect="1" noChangeArrowheads="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l="11443" r="14843" b="8644"/>
          <a:stretch/>
        </p:blipFill>
        <p:spPr bwMode="auto">
          <a:xfrm>
            <a:off x="251520" y="4653136"/>
            <a:ext cx="2448272" cy="188063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68897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70624" y="116632"/>
            <a:ext cx="6768752" cy="6278642"/>
          </a:xfrm>
          <a:prstGeom prst="rect">
            <a:avLst/>
          </a:prstGeom>
        </p:spPr>
        <p:txBody>
          <a:bodyPr wrap="square">
            <a:spAutoFit/>
          </a:bodyPr>
          <a:lstStyle/>
          <a:p>
            <a:r>
              <a:rPr lang="ar-SA"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عرائس خيال الظل المعتمة  :</a:t>
            </a:r>
            <a:endParaRPr lang="ar-KW"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a:p>
            <a:pPr marL="342900" indent="-342900">
              <a:lnSpc>
                <a:spcPct val="150000"/>
              </a:lnSpc>
              <a:buFont typeface="+mj-lt"/>
              <a:buAutoNum type="arabicPeriod"/>
            </a:pPr>
            <a:r>
              <a:rPr lang="ar-SA" b="1" dirty="0"/>
              <a:t> </a:t>
            </a:r>
            <a:r>
              <a:rPr lang="ar-SA" b="1" dirty="0" smtClean="0">
                <a:solidFill>
                  <a:srgbClr val="7030A0"/>
                </a:solidFill>
              </a:rPr>
              <a:t>هي </a:t>
            </a:r>
            <a:r>
              <a:rPr lang="ar-SA" b="1" dirty="0">
                <a:solidFill>
                  <a:srgbClr val="7030A0"/>
                </a:solidFill>
              </a:rPr>
              <a:t>أشكال مسطحة تري منها ظلالها </a:t>
            </a:r>
            <a:endParaRPr lang="ar-KW" b="1" dirty="0">
              <a:solidFill>
                <a:srgbClr val="7030A0"/>
              </a:solidFill>
            </a:endParaRPr>
          </a:p>
          <a:p>
            <a:pPr marL="342900" indent="-342900">
              <a:lnSpc>
                <a:spcPct val="150000"/>
              </a:lnSpc>
              <a:buFont typeface="+mj-lt"/>
              <a:buAutoNum type="arabicPeriod"/>
            </a:pPr>
            <a:r>
              <a:rPr lang="ar-SA" b="1" dirty="0">
                <a:solidFill>
                  <a:srgbClr val="7030A0"/>
                </a:solidFill>
              </a:rPr>
              <a:t> تصنع من الورق المقوي أو الخشب أو الجلد</a:t>
            </a:r>
            <a:endParaRPr lang="ar-KW" b="1" dirty="0">
              <a:solidFill>
                <a:srgbClr val="7030A0"/>
              </a:solidFill>
            </a:endParaRPr>
          </a:p>
          <a:p>
            <a:pPr marL="342900" indent="-342900">
              <a:lnSpc>
                <a:spcPct val="150000"/>
              </a:lnSpc>
              <a:buFont typeface="+mj-lt"/>
              <a:buAutoNum type="arabicPeriod"/>
            </a:pPr>
            <a:r>
              <a:rPr lang="ar-SA" b="1" dirty="0">
                <a:solidFill>
                  <a:srgbClr val="7030A0"/>
                </a:solidFill>
              </a:rPr>
              <a:t>كبيرة الحجم </a:t>
            </a:r>
            <a:r>
              <a:rPr lang="ar-KW" b="1" dirty="0" smtClean="0">
                <a:solidFill>
                  <a:srgbClr val="7030A0"/>
                </a:solidFill>
              </a:rPr>
              <a:t>من </a:t>
            </a:r>
            <a:r>
              <a:rPr lang="ar-SA" b="1" dirty="0" smtClean="0">
                <a:solidFill>
                  <a:srgbClr val="7030A0"/>
                </a:solidFill>
              </a:rPr>
              <a:t>100:70 </a:t>
            </a:r>
            <a:r>
              <a:rPr lang="ar-SA" b="1" dirty="0">
                <a:solidFill>
                  <a:srgbClr val="7030A0"/>
                </a:solidFill>
              </a:rPr>
              <a:t>سنتيمتر </a:t>
            </a:r>
            <a:r>
              <a:rPr lang="ar-SA" b="1" dirty="0" smtClean="0">
                <a:solidFill>
                  <a:srgbClr val="7030A0"/>
                </a:solidFill>
              </a:rPr>
              <a:t>لذ</a:t>
            </a:r>
            <a:r>
              <a:rPr lang="ar-KW" b="1" dirty="0" smtClean="0">
                <a:solidFill>
                  <a:srgbClr val="7030A0"/>
                </a:solidFill>
              </a:rPr>
              <a:t>ا </a:t>
            </a:r>
            <a:r>
              <a:rPr lang="ar-SA" b="1" dirty="0" smtClean="0">
                <a:solidFill>
                  <a:srgbClr val="7030A0"/>
                </a:solidFill>
              </a:rPr>
              <a:t>ترشق </a:t>
            </a:r>
            <a:r>
              <a:rPr lang="ar-SA" b="1" dirty="0">
                <a:solidFill>
                  <a:srgbClr val="7030A0"/>
                </a:solidFill>
              </a:rPr>
              <a:t>بين نصفي عصي مشقوقة </a:t>
            </a:r>
            <a:r>
              <a:rPr lang="ar-KW" b="1" dirty="0" smtClean="0">
                <a:solidFill>
                  <a:srgbClr val="7030A0"/>
                </a:solidFill>
              </a:rPr>
              <a:t>اى </a:t>
            </a:r>
            <a:r>
              <a:rPr lang="ar-SA" b="1" dirty="0" smtClean="0">
                <a:solidFill>
                  <a:srgbClr val="7030A0"/>
                </a:solidFill>
              </a:rPr>
              <a:t>صلابات </a:t>
            </a:r>
            <a:r>
              <a:rPr lang="ar-SA" b="1" dirty="0">
                <a:solidFill>
                  <a:srgbClr val="7030A0"/>
                </a:solidFill>
              </a:rPr>
              <a:t>خشبية حتى لا </a:t>
            </a:r>
            <a:r>
              <a:rPr lang="ar-SA" b="1" dirty="0" smtClean="0">
                <a:solidFill>
                  <a:srgbClr val="7030A0"/>
                </a:solidFill>
              </a:rPr>
              <a:t>تثني </a:t>
            </a:r>
            <a:r>
              <a:rPr lang="ar-SA" b="1" dirty="0" smtClean="0">
                <a:solidFill>
                  <a:srgbClr val="7030A0"/>
                </a:solidFill>
              </a:rPr>
              <a:t>العروسة</a:t>
            </a:r>
            <a:endParaRPr lang="ar-KW" b="1" dirty="0">
              <a:solidFill>
                <a:srgbClr val="7030A0"/>
              </a:solidFill>
            </a:endParaRPr>
          </a:p>
          <a:p>
            <a:pPr marL="342900" indent="-342900">
              <a:lnSpc>
                <a:spcPct val="150000"/>
              </a:lnSpc>
              <a:buFont typeface="+mj-lt"/>
              <a:buAutoNum type="arabicPeriod"/>
            </a:pPr>
            <a:r>
              <a:rPr lang="ar-SA" b="1" dirty="0">
                <a:solidFill>
                  <a:srgbClr val="7030A0"/>
                </a:solidFill>
              </a:rPr>
              <a:t>أطرافها عادة تكون </a:t>
            </a:r>
            <a:r>
              <a:rPr lang="ar-SA" b="1" dirty="0" smtClean="0">
                <a:solidFill>
                  <a:srgbClr val="7030A0"/>
                </a:solidFill>
              </a:rPr>
              <a:t>مفصلية</a:t>
            </a:r>
            <a:r>
              <a:rPr lang="ar-KW" b="1" dirty="0" smtClean="0">
                <a:solidFill>
                  <a:srgbClr val="7030A0"/>
                </a:solidFill>
              </a:rPr>
              <a:t>.</a:t>
            </a:r>
            <a:endParaRPr lang="ar-KW" b="1" dirty="0">
              <a:solidFill>
                <a:srgbClr val="7030A0"/>
              </a:solidFill>
            </a:endParaRPr>
          </a:p>
          <a:p>
            <a:pPr marL="342900" indent="-342900">
              <a:lnSpc>
                <a:spcPct val="150000"/>
              </a:lnSpc>
              <a:buFont typeface="+mj-lt"/>
              <a:buAutoNum type="arabicPeriod"/>
            </a:pPr>
            <a:r>
              <a:rPr lang="ar-SA" b="1" dirty="0">
                <a:solidFill>
                  <a:srgbClr val="7030A0"/>
                </a:solidFill>
              </a:rPr>
              <a:t> وهي إما تكون ذات ظلال سوداء ،أو تتخللها ثقوب ذات أشكال زخرفية فتعطي اللونين الأبيض والأسود </a:t>
            </a:r>
            <a:endParaRPr lang="ar-KW" b="1" dirty="0">
              <a:solidFill>
                <a:srgbClr val="7030A0"/>
              </a:solidFill>
            </a:endParaRPr>
          </a:p>
          <a:p>
            <a:pPr marL="342900" indent="-342900">
              <a:lnSpc>
                <a:spcPct val="150000"/>
              </a:lnSpc>
              <a:buFont typeface="+mj-lt"/>
              <a:buAutoNum type="arabicPeriod"/>
            </a:pPr>
            <a:r>
              <a:rPr lang="ar-SA" b="1" dirty="0" smtClean="0">
                <a:solidFill>
                  <a:srgbClr val="7030A0"/>
                </a:solidFill>
              </a:rPr>
              <a:t>ولكن يندر </a:t>
            </a:r>
            <a:r>
              <a:rPr lang="ar-SA" b="1" dirty="0">
                <a:solidFill>
                  <a:srgbClr val="7030A0"/>
                </a:solidFill>
              </a:rPr>
              <a:t>ذلك خشية إضعاف  تماسكها نظراً لكبر حجمها </a:t>
            </a:r>
            <a:r>
              <a:rPr lang="ar-KW" b="1" dirty="0" smtClean="0">
                <a:solidFill>
                  <a:srgbClr val="7030A0"/>
                </a:solidFill>
              </a:rPr>
              <a:t>،</a:t>
            </a:r>
            <a:r>
              <a:rPr lang="ar-SA" b="1" dirty="0" smtClean="0">
                <a:solidFill>
                  <a:srgbClr val="7030A0"/>
                </a:solidFill>
              </a:rPr>
              <a:t>وفي </a:t>
            </a:r>
            <a:r>
              <a:rPr lang="ar-SA" b="1" dirty="0">
                <a:solidFill>
                  <a:srgbClr val="7030A0"/>
                </a:solidFill>
              </a:rPr>
              <a:t>تلك الحالة تصنع من الجلد لقوة تحمله،أما إذا كانت من الورق المقوي يفضل عدم قطع أجزاء كبيرة .</a:t>
            </a:r>
            <a:endParaRPr lang="en-US" b="1" dirty="0">
              <a:solidFill>
                <a:srgbClr val="7030A0"/>
              </a:solidFill>
            </a:endParaRPr>
          </a:p>
          <a:p>
            <a:pPr marL="342900" indent="-342900">
              <a:lnSpc>
                <a:spcPct val="150000"/>
              </a:lnSpc>
              <a:buFont typeface="+mj-lt"/>
              <a:buAutoNum type="arabicPeriod"/>
            </a:pPr>
            <a:r>
              <a:rPr lang="ar-SA" b="1" dirty="0" smtClean="0">
                <a:solidFill>
                  <a:srgbClr val="7030A0"/>
                </a:solidFill>
              </a:rPr>
              <a:t>هناك </a:t>
            </a:r>
            <a:r>
              <a:rPr lang="ar-SA" b="1" dirty="0">
                <a:solidFill>
                  <a:srgbClr val="7030A0"/>
                </a:solidFill>
              </a:rPr>
              <a:t>أنواع أخرى تزخرف بالثقوب التي تغطى بأوراق نصف شفافة </a:t>
            </a:r>
            <a:r>
              <a:rPr lang="ar-SA" b="1" dirty="0" smtClean="0">
                <a:solidFill>
                  <a:srgbClr val="7030A0"/>
                </a:solidFill>
              </a:rPr>
              <a:t>وهى </a:t>
            </a:r>
            <a:r>
              <a:rPr lang="ar-SA" b="1" dirty="0">
                <a:solidFill>
                  <a:srgbClr val="7030A0"/>
                </a:solidFill>
              </a:rPr>
              <a:t>عرائس صغيرة يتراوح </a:t>
            </a:r>
            <a:r>
              <a:rPr lang="ar-SA" b="1" dirty="0" smtClean="0">
                <a:solidFill>
                  <a:srgbClr val="7030A0"/>
                </a:solidFill>
              </a:rPr>
              <a:t>طوله</a:t>
            </a:r>
            <a:r>
              <a:rPr lang="ar-KW" b="1" dirty="0" smtClean="0">
                <a:solidFill>
                  <a:srgbClr val="7030A0"/>
                </a:solidFill>
              </a:rPr>
              <a:t>ا</a:t>
            </a:r>
            <a:r>
              <a:rPr lang="ar-SA" b="1" dirty="0" smtClean="0">
                <a:solidFill>
                  <a:srgbClr val="7030A0"/>
                </a:solidFill>
              </a:rPr>
              <a:t> </a:t>
            </a:r>
            <a:r>
              <a:rPr lang="ar-SA" b="1" dirty="0">
                <a:solidFill>
                  <a:srgbClr val="7030A0"/>
                </a:solidFill>
              </a:rPr>
              <a:t>ما بين </a:t>
            </a:r>
            <a:r>
              <a:rPr lang="ar-SA" b="1" dirty="0" smtClean="0">
                <a:solidFill>
                  <a:srgbClr val="7030A0"/>
                </a:solidFill>
              </a:rPr>
              <a:t>45:35</a:t>
            </a:r>
            <a:r>
              <a:rPr lang="ar-KW" b="1" dirty="0" smtClean="0">
                <a:solidFill>
                  <a:srgbClr val="7030A0"/>
                </a:solidFill>
              </a:rPr>
              <a:t> </a:t>
            </a:r>
            <a:r>
              <a:rPr lang="ar-SA" b="1" dirty="0" smtClean="0">
                <a:solidFill>
                  <a:srgbClr val="7030A0"/>
                </a:solidFill>
              </a:rPr>
              <a:t>سنتيمتر</a:t>
            </a:r>
            <a:r>
              <a:rPr lang="ar-SA" b="1" dirty="0">
                <a:solidFill>
                  <a:srgbClr val="7030A0"/>
                </a:solidFill>
              </a:rPr>
              <a:t>، وتثبت بها عصي رفيعة للتحريك ولا تحتاج إلى صلابات خشبية لصغر حجمه</a:t>
            </a:r>
            <a:endParaRPr lang="ar-KW" b="1" dirty="0">
              <a:solidFill>
                <a:srgbClr val="7030A0"/>
              </a:solidFill>
            </a:endParaRPr>
          </a:p>
        </p:txBody>
      </p:sp>
      <p:pic>
        <p:nvPicPr>
          <p:cNvPr id="2050" name="Picture 2" descr="Image result for عرائس خيال الظل المعتمة"/>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607" y="764704"/>
            <a:ext cx="2287913" cy="201622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052" name="Picture 4" descr="Image result for عرائس خيال الظل المعتمة"/>
          <p:cNvPicPr>
            <a:picLocks noChangeAspect="1" noChangeArrowheads="1"/>
          </p:cNvPicPr>
          <p:nvPr/>
        </p:nvPicPr>
        <p:blipFill rotWithShape="1">
          <a:blip r:embed="rId3">
            <a:extLst>
              <a:ext uri="{28A0092B-C50C-407E-A947-70E740481C1C}">
                <a14:useLocalDpi xmlns:a14="http://schemas.microsoft.com/office/drawing/2010/main" val="0"/>
              </a:ext>
            </a:extLst>
          </a:blip>
          <a:srcRect r="61806"/>
          <a:stretch/>
        </p:blipFill>
        <p:spPr bwMode="auto">
          <a:xfrm>
            <a:off x="210015" y="3140968"/>
            <a:ext cx="2047096" cy="324779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26361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188640"/>
            <a:ext cx="8208912" cy="2277547"/>
          </a:xfrm>
          <a:prstGeom prst="rect">
            <a:avLst/>
          </a:prstGeom>
        </p:spPr>
        <p:txBody>
          <a:bodyPr wrap="square">
            <a:spAutoFit/>
          </a:bodyPr>
          <a:lstStyle/>
          <a:p>
            <a:r>
              <a:rPr lang="ar-SA"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عرائس خيال الظل الخشبية </a:t>
            </a:r>
            <a:r>
              <a:rPr lang="ar-SA" b="1" dirty="0"/>
              <a:t>:</a:t>
            </a:r>
            <a:endParaRPr lang="en-US" dirty="0"/>
          </a:p>
          <a:p>
            <a:pPr>
              <a:lnSpc>
                <a:spcPct val="150000"/>
              </a:lnSpc>
              <a:spcBef>
                <a:spcPts val="1200"/>
              </a:spcBef>
            </a:pPr>
            <a:r>
              <a:rPr lang="ar-SA" b="1" dirty="0"/>
              <a:t>  </a:t>
            </a:r>
            <a:r>
              <a:rPr lang="ar-SA" b="1" dirty="0">
                <a:solidFill>
                  <a:srgbClr val="7030A0"/>
                </a:solidFill>
              </a:rPr>
              <a:t>وهو عبارة عن تماثيل مسطحة خشبية  مثبتة علي </a:t>
            </a:r>
            <a:r>
              <a:rPr lang="ar-SA" b="1" dirty="0" smtClean="0">
                <a:solidFill>
                  <a:srgbClr val="7030A0"/>
                </a:solidFill>
              </a:rPr>
              <a:t>قاعدة، </a:t>
            </a:r>
            <a:r>
              <a:rPr lang="ar-SA" b="1" dirty="0">
                <a:solidFill>
                  <a:srgbClr val="7030A0"/>
                </a:solidFill>
              </a:rPr>
              <a:t>فهي تصنع من الخشب الرقيق المزين بشكل معقد ببعض القطع والثقوب ، والتي من خلالها  تظهر الظلال . </a:t>
            </a:r>
            <a:r>
              <a:rPr lang="ar-SA" b="1" dirty="0">
                <a:solidFill>
                  <a:srgbClr val="7030A0"/>
                </a:solidFill>
              </a:rPr>
              <a:t>ولقد صنعت تلك العرائس لكي تري من كلتا جوانب الشاشة . </a:t>
            </a:r>
            <a:r>
              <a:rPr lang="ar-SA" b="1" dirty="0">
                <a:solidFill>
                  <a:srgbClr val="7030A0"/>
                </a:solidFill>
              </a:rPr>
              <a:t>لكن ذلك الفن كان خاص بالأغنياء و رفيعي </a:t>
            </a:r>
            <a:r>
              <a:rPr lang="ar-SA" b="1" dirty="0" smtClean="0">
                <a:solidFill>
                  <a:srgbClr val="7030A0"/>
                </a:solidFill>
              </a:rPr>
              <a:t>المستوي</a:t>
            </a:r>
            <a:endParaRPr lang="en-US" dirty="0"/>
          </a:p>
        </p:txBody>
      </p:sp>
      <p:pic>
        <p:nvPicPr>
          <p:cNvPr id="1026" name="Picture 2" descr="Image result for عرائس خيال الظل الخشبي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3424" y="2708920"/>
            <a:ext cx="5853216" cy="32924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53775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260648"/>
            <a:ext cx="8605976" cy="1523494"/>
          </a:xfrm>
          <a:prstGeom prst="rect">
            <a:avLst/>
          </a:prstGeom>
        </p:spPr>
        <p:txBody>
          <a:bodyPr wrap="square">
            <a:spAutoFit/>
          </a:bodyPr>
          <a:lstStyle/>
          <a:p>
            <a:r>
              <a:rPr lang="ar-SA"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عرائس خيال الظل المجسمة :</a:t>
            </a:r>
            <a:endParaRPr lang="en-US"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a:p>
            <a:pPr>
              <a:lnSpc>
                <a:spcPct val="150000"/>
              </a:lnSpc>
              <a:spcBef>
                <a:spcPts val="1800"/>
              </a:spcBef>
            </a:pPr>
            <a:r>
              <a:rPr lang="ar-SA" b="1" dirty="0">
                <a:solidFill>
                  <a:srgbClr val="7030A0"/>
                </a:solidFill>
              </a:rPr>
              <a:t>وفي بعض الأحيان تكون عرائس خيال الظل مجسمة ، وتلك النوعية توجد بندرة في بلاد الشرق الأقصى. ويتم تحريكها بكيفية مختلفة عن العرائس </a:t>
            </a:r>
            <a:r>
              <a:rPr lang="ar-SA" b="1" dirty="0">
                <a:solidFill>
                  <a:srgbClr val="7030A0"/>
                </a:solidFill>
              </a:rPr>
              <a:t>المسطحة</a:t>
            </a:r>
            <a:endParaRPr lang="en-US" b="1" dirty="0">
              <a:solidFill>
                <a:srgbClr val="7030A0"/>
              </a:solidFill>
            </a:endParaRPr>
          </a:p>
        </p:txBody>
      </p:sp>
      <p:pic>
        <p:nvPicPr>
          <p:cNvPr id="2052" name="Picture 4" descr="Image result for عرائس خيال الظل الخشبية"/>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2839586" y="2060848"/>
            <a:ext cx="4324702" cy="288032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81698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60648"/>
            <a:ext cx="8784976" cy="6340197"/>
          </a:xfrm>
          <a:prstGeom prst="rect">
            <a:avLst/>
          </a:prstGeom>
        </p:spPr>
        <p:txBody>
          <a:bodyPr wrap="square">
            <a:spAutoFit/>
          </a:bodyPr>
          <a:lstStyle/>
          <a:p>
            <a:pPr>
              <a:lnSpc>
                <a:spcPct val="150000"/>
              </a:lnSpc>
            </a:pPr>
            <a:r>
              <a:rPr lang="ar-SA" b="1" dirty="0"/>
              <a:t> </a:t>
            </a:r>
            <a:r>
              <a:rPr lang="ar-SA"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مكونات عروسة خيال الظل :</a:t>
            </a:r>
            <a:endParaRPr lang="en-US"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a:p>
            <a:pPr>
              <a:lnSpc>
                <a:spcPct val="150000"/>
              </a:lnSpc>
            </a:pPr>
            <a:r>
              <a:rPr lang="ar-SA" b="1" dirty="0">
                <a:solidFill>
                  <a:srgbClr val="7030A0"/>
                </a:solidFill>
              </a:rPr>
              <a:t>وعروسة خيال الظل في ابسط صورها تتكون من العروسة ككل بأطرافها ، والعصي المحركة لها:</a:t>
            </a:r>
            <a:endParaRPr lang="en-US" b="1" dirty="0">
              <a:solidFill>
                <a:srgbClr val="7030A0"/>
              </a:solidFill>
            </a:endParaRPr>
          </a:p>
          <a:p>
            <a:pPr>
              <a:lnSpc>
                <a:spcPct val="150000"/>
              </a:lnSpc>
            </a:pPr>
            <a:r>
              <a:rPr lang="ar-SA" b="1" dirty="0"/>
              <a:t>- </a:t>
            </a:r>
            <a:r>
              <a:rPr lang="ar-SA"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العروسة :</a:t>
            </a:r>
            <a:endParaRPr lang="en-US"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a:p>
            <a:pPr>
              <a:lnSpc>
                <a:spcPct val="150000"/>
              </a:lnSpc>
            </a:pPr>
            <a:r>
              <a:rPr lang="ar-SA" b="1" dirty="0"/>
              <a:t> </a:t>
            </a:r>
            <a:r>
              <a:rPr lang="ar-SA" b="1" dirty="0">
                <a:solidFill>
                  <a:srgbClr val="7030A0"/>
                </a:solidFill>
              </a:rPr>
              <a:t>وهي عادة تكون أشكال مسطحة ذات بعدين  لا يْري منها غير ظلالها ، وتتكون من أجزاء منفصلة تمثل الرأس والجزع والذراعين والساقين . </a:t>
            </a:r>
            <a:r>
              <a:rPr lang="ar-SA" b="1" dirty="0">
                <a:solidFill>
                  <a:srgbClr val="7030A0"/>
                </a:solidFill>
              </a:rPr>
              <a:t>وقد توصل بعض هذه الأجزاء معاً علي أساس الحركة المتوقعة ومثال لهذا: </a:t>
            </a:r>
            <a:endParaRPr lang="ar-KW" b="1" dirty="0" smtClean="0">
              <a:solidFill>
                <a:srgbClr val="7030A0"/>
              </a:solidFill>
            </a:endParaRPr>
          </a:p>
          <a:p>
            <a:pPr marL="285750" indent="-285750">
              <a:lnSpc>
                <a:spcPct val="150000"/>
              </a:lnSpc>
              <a:spcBef>
                <a:spcPts val="1200"/>
              </a:spcBef>
              <a:buFont typeface="Arial" pitchFamily="34" charset="0"/>
              <a:buChar char="•"/>
            </a:pPr>
            <a:r>
              <a:rPr lang="ar-SA" b="1" dirty="0" smtClean="0">
                <a:solidFill>
                  <a:srgbClr val="7030A0"/>
                </a:solidFill>
              </a:rPr>
              <a:t>صنع الرأس </a:t>
            </a:r>
            <a:r>
              <a:rPr lang="ar-SA" b="1" dirty="0">
                <a:solidFill>
                  <a:srgbClr val="7030A0"/>
                </a:solidFill>
              </a:rPr>
              <a:t>و الجزع كقطعة واحدة </a:t>
            </a:r>
            <a:r>
              <a:rPr lang="ar-SA" b="1" dirty="0" smtClean="0">
                <a:solidFill>
                  <a:srgbClr val="7030A0"/>
                </a:solidFill>
              </a:rPr>
              <a:t>،وفصل </a:t>
            </a:r>
            <a:r>
              <a:rPr lang="ar-SA" b="1" dirty="0">
                <a:solidFill>
                  <a:srgbClr val="7030A0"/>
                </a:solidFill>
              </a:rPr>
              <a:t>الأطراف وتثبيتها بمفاصل لتكون قابلة للحركة .</a:t>
            </a:r>
            <a:endParaRPr lang="en-US" b="1" dirty="0">
              <a:solidFill>
                <a:srgbClr val="7030A0"/>
              </a:solidFill>
            </a:endParaRPr>
          </a:p>
          <a:p>
            <a:pPr marL="285750" indent="-285750">
              <a:lnSpc>
                <a:spcPct val="150000"/>
              </a:lnSpc>
              <a:buFont typeface="Arial" pitchFamily="34" charset="0"/>
              <a:buChar char="•"/>
            </a:pPr>
            <a:r>
              <a:rPr lang="ar-SA" b="1" dirty="0">
                <a:solidFill>
                  <a:srgbClr val="7030A0"/>
                </a:solidFill>
              </a:rPr>
              <a:t>صنع الجزع والسيقان كجزء واحد ، وفصل الرأس واليدين وتثبتهما بمفاصل.</a:t>
            </a:r>
            <a:endParaRPr lang="ar-KW" b="1" dirty="0">
              <a:solidFill>
                <a:srgbClr val="7030A0"/>
              </a:solidFill>
            </a:endParaRPr>
          </a:p>
          <a:p>
            <a:pPr marL="285750" indent="-285750">
              <a:lnSpc>
                <a:spcPct val="150000"/>
              </a:lnSpc>
              <a:buFont typeface="Arial" pitchFamily="34" charset="0"/>
              <a:buChar char="•"/>
            </a:pPr>
            <a:r>
              <a:rPr lang="ar-SA" b="1" dirty="0">
                <a:solidFill>
                  <a:srgbClr val="7030A0"/>
                </a:solidFill>
              </a:rPr>
              <a:t>وهي تصنع من الجلد أو الورق المقوي أو الخشب ، </a:t>
            </a:r>
            <a:endParaRPr lang="ar-KW" b="1" dirty="0">
              <a:solidFill>
                <a:srgbClr val="7030A0"/>
              </a:solidFill>
            </a:endParaRPr>
          </a:p>
          <a:p>
            <a:pPr marL="285750" indent="-285750">
              <a:lnSpc>
                <a:spcPct val="150000"/>
              </a:lnSpc>
              <a:buFont typeface="Arial" pitchFamily="34" charset="0"/>
              <a:buChar char="•"/>
            </a:pPr>
            <a:r>
              <a:rPr lang="ar-SA" b="1" dirty="0">
                <a:solidFill>
                  <a:srgbClr val="7030A0"/>
                </a:solidFill>
              </a:rPr>
              <a:t>وتتحرك بواسطة قضبان حديدية رفيعة مثبتة في </a:t>
            </a:r>
            <a:r>
              <a:rPr lang="ar-SA" b="1" dirty="0" smtClean="0">
                <a:solidFill>
                  <a:srgbClr val="7030A0"/>
                </a:solidFill>
              </a:rPr>
              <a:t>الأجزاء</a:t>
            </a:r>
            <a:r>
              <a:rPr lang="ar-SA" b="1" dirty="0">
                <a:solidFill>
                  <a:srgbClr val="7030A0"/>
                </a:solidFill>
              </a:rPr>
              <a:t>المتحركة . </a:t>
            </a:r>
            <a:endParaRPr lang="ar-KW" b="1" dirty="0">
              <a:solidFill>
                <a:srgbClr val="7030A0"/>
              </a:solidFill>
            </a:endParaRPr>
          </a:p>
          <a:p>
            <a:pPr marL="285750" indent="-285750">
              <a:lnSpc>
                <a:spcPct val="150000"/>
              </a:lnSpc>
              <a:buFont typeface="Arial" pitchFamily="34" charset="0"/>
              <a:buChar char="•"/>
            </a:pPr>
            <a:r>
              <a:rPr lang="ar-SA" b="1" dirty="0">
                <a:solidFill>
                  <a:srgbClr val="7030A0"/>
                </a:solidFill>
              </a:rPr>
              <a:t>توجد المفاصل في الأكتاف والمرفقين والرسغين والردفين والركبتين. </a:t>
            </a:r>
            <a:endParaRPr lang="ar-KW" b="1" dirty="0">
              <a:solidFill>
                <a:srgbClr val="7030A0"/>
              </a:solidFill>
            </a:endParaRPr>
          </a:p>
          <a:p>
            <a:pPr marL="285750" indent="-285750">
              <a:lnSpc>
                <a:spcPct val="150000"/>
              </a:lnSpc>
              <a:buFont typeface="Arial" pitchFamily="34" charset="0"/>
              <a:buChar char="•"/>
            </a:pPr>
            <a:endParaRPr lang="en-US" b="1" dirty="0">
              <a:solidFill>
                <a:srgbClr val="7030A0"/>
              </a:solidFill>
            </a:endParaRPr>
          </a:p>
        </p:txBody>
      </p:sp>
    </p:spTree>
    <p:extLst>
      <p:ext uri="{BB962C8B-B14F-4D97-AF65-F5344CB8AC3E}">
        <p14:creationId xmlns:p14="http://schemas.microsoft.com/office/powerpoint/2010/main" val="4645423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87824" y="385515"/>
            <a:ext cx="6002128" cy="3831818"/>
          </a:xfrm>
          <a:prstGeom prst="rect">
            <a:avLst/>
          </a:prstGeom>
        </p:spPr>
        <p:txBody>
          <a:bodyPr wrap="square">
            <a:spAutoFit/>
          </a:bodyPr>
          <a:lstStyle/>
          <a:p>
            <a:pPr marL="285750" indent="-285750">
              <a:lnSpc>
                <a:spcPct val="150000"/>
              </a:lnSpc>
              <a:buFont typeface="Arial" pitchFamily="34" charset="0"/>
              <a:buChar char="•"/>
            </a:pPr>
            <a:r>
              <a:rPr lang="ar-SA" b="1" dirty="0" smtClean="0">
                <a:solidFill>
                  <a:srgbClr val="7030A0"/>
                </a:solidFill>
              </a:rPr>
              <a:t>المفصل </a:t>
            </a:r>
            <a:r>
              <a:rPr lang="ar-SA" b="1" dirty="0">
                <a:solidFill>
                  <a:srgbClr val="7030A0"/>
                </a:solidFill>
              </a:rPr>
              <a:t>عبارة عن مجموعة من الخيوط تسمح بالحركة . </a:t>
            </a:r>
            <a:endParaRPr lang="ar-KW" b="1" dirty="0">
              <a:solidFill>
                <a:srgbClr val="7030A0"/>
              </a:solidFill>
            </a:endParaRPr>
          </a:p>
          <a:p>
            <a:pPr marL="441325" indent="-441325">
              <a:lnSpc>
                <a:spcPct val="150000"/>
              </a:lnSpc>
              <a:buFont typeface="Arial" pitchFamily="34" charset="0"/>
              <a:buChar char="•"/>
            </a:pPr>
            <a:r>
              <a:rPr lang="ar-SA" b="1" dirty="0" smtClean="0">
                <a:solidFill>
                  <a:srgbClr val="7030A0"/>
                </a:solidFill>
              </a:rPr>
              <a:t>تثبت </a:t>
            </a:r>
            <a:r>
              <a:rPr lang="ar-SA" b="1" dirty="0">
                <a:solidFill>
                  <a:srgbClr val="7030A0"/>
                </a:solidFill>
              </a:rPr>
              <a:t>الأطراف في الجانب المواجه للجمهور </a:t>
            </a:r>
            <a:endParaRPr lang="ar-KW" b="1" dirty="0" smtClean="0">
              <a:solidFill>
                <a:srgbClr val="7030A0"/>
              </a:solidFill>
            </a:endParaRPr>
          </a:p>
          <a:p>
            <a:pPr marL="441325" indent="-441325">
              <a:lnSpc>
                <a:spcPct val="150000"/>
              </a:lnSpc>
              <a:buFont typeface="Arial" pitchFamily="34" charset="0"/>
              <a:buChar char="•"/>
            </a:pPr>
            <a:r>
              <a:rPr lang="ar-SA" b="1" dirty="0" smtClean="0">
                <a:solidFill>
                  <a:srgbClr val="7030A0"/>
                </a:solidFill>
              </a:rPr>
              <a:t> </a:t>
            </a:r>
            <a:r>
              <a:rPr lang="ar-SA" b="1" dirty="0">
                <a:solidFill>
                  <a:srgbClr val="7030A0"/>
                </a:solidFill>
              </a:rPr>
              <a:t>أما عن الملابس فهي رمزية خالصة تحدد شخصية العروسة وتمثلها رسوم علي الجسم ، </a:t>
            </a:r>
            <a:r>
              <a:rPr lang="ar-SA" b="1" dirty="0" smtClean="0">
                <a:solidFill>
                  <a:srgbClr val="FF0000"/>
                </a:solidFill>
              </a:rPr>
              <a:t>يلاحظ </a:t>
            </a:r>
            <a:r>
              <a:rPr lang="ar-SA" b="1" dirty="0">
                <a:solidFill>
                  <a:srgbClr val="FF0000"/>
                </a:solidFill>
              </a:rPr>
              <a:t>أن الرؤس لا تميز الشخصية </a:t>
            </a:r>
            <a:r>
              <a:rPr lang="ar-SA" b="1" dirty="0" smtClean="0">
                <a:solidFill>
                  <a:srgbClr val="FF0000"/>
                </a:solidFill>
              </a:rPr>
              <a:t>.</a:t>
            </a:r>
            <a:endParaRPr lang="ar-KW" b="1" dirty="0" smtClean="0">
              <a:solidFill>
                <a:srgbClr val="FF0000"/>
              </a:solidFill>
            </a:endParaRPr>
          </a:p>
          <a:p>
            <a:pPr marL="441325" indent="-441325">
              <a:lnSpc>
                <a:spcPct val="150000"/>
              </a:lnSpc>
              <a:buFont typeface="Arial" pitchFamily="34" charset="0"/>
              <a:buChar char="•"/>
            </a:pPr>
            <a:r>
              <a:rPr lang="ar-SA" b="1" dirty="0" smtClean="0">
                <a:solidFill>
                  <a:srgbClr val="7030A0"/>
                </a:solidFill>
              </a:rPr>
              <a:t> </a:t>
            </a:r>
            <a:r>
              <a:rPr lang="ar-SA" b="1" dirty="0">
                <a:solidFill>
                  <a:srgbClr val="7030A0"/>
                </a:solidFill>
              </a:rPr>
              <a:t>أما الأذرع فتعلق في مقدمة العروسة أو خلفها. </a:t>
            </a:r>
            <a:r>
              <a:rPr lang="ar-SA" b="1" dirty="0" smtClean="0">
                <a:solidFill>
                  <a:srgbClr val="7030A0"/>
                </a:solidFill>
              </a:rPr>
              <a:t>و</a:t>
            </a:r>
            <a:r>
              <a:rPr lang="ar-KW" b="1" dirty="0" smtClean="0">
                <a:solidFill>
                  <a:srgbClr val="7030A0"/>
                </a:solidFill>
              </a:rPr>
              <a:t>  ( </a:t>
            </a:r>
            <a:r>
              <a:rPr lang="ar-SA" b="1" dirty="0" smtClean="0">
                <a:solidFill>
                  <a:srgbClr val="7030A0"/>
                </a:solidFill>
              </a:rPr>
              <a:t>غالباً </a:t>
            </a:r>
            <a:r>
              <a:rPr lang="ar-SA" b="1" dirty="0">
                <a:solidFill>
                  <a:srgbClr val="7030A0"/>
                </a:solidFill>
              </a:rPr>
              <a:t>ما تكون  ذات </a:t>
            </a:r>
            <a:r>
              <a:rPr lang="ar-SA" b="1" dirty="0" smtClean="0">
                <a:solidFill>
                  <a:srgbClr val="7030A0"/>
                </a:solidFill>
              </a:rPr>
              <a:t>أسلحة</a:t>
            </a:r>
            <a:r>
              <a:rPr lang="ar-KW" b="1" dirty="0" smtClean="0">
                <a:solidFill>
                  <a:srgbClr val="7030A0"/>
                </a:solidFill>
              </a:rPr>
              <a:t>)</a:t>
            </a:r>
            <a:r>
              <a:rPr lang="ar-SA" b="1" dirty="0" smtClean="0">
                <a:solidFill>
                  <a:srgbClr val="7030A0"/>
                </a:solidFill>
              </a:rPr>
              <a:t>.</a:t>
            </a:r>
            <a:endParaRPr lang="ar-KW" b="1" dirty="0" smtClean="0">
              <a:solidFill>
                <a:srgbClr val="7030A0"/>
              </a:solidFill>
            </a:endParaRPr>
          </a:p>
          <a:p>
            <a:pPr marL="441325" indent="-441325">
              <a:lnSpc>
                <a:spcPct val="150000"/>
              </a:lnSpc>
              <a:buFontTx/>
              <a:buChar char="-"/>
            </a:pPr>
            <a:endParaRPr lang="en-US" b="1" dirty="0">
              <a:solidFill>
                <a:srgbClr val="7030A0"/>
              </a:solidFill>
            </a:endParaRPr>
          </a:p>
        </p:txBody>
      </p:sp>
      <p:sp>
        <p:nvSpPr>
          <p:cNvPr id="3" name="Rectangle 2"/>
          <p:cNvSpPr/>
          <p:nvPr/>
        </p:nvSpPr>
        <p:spPr>
          <a:xfrm>
            <a:off x="348992" y="4217333"/>
            <a:ext cx="8496944" cy="1754326"/>
          </a:xfrm>
          <a:prstGeom prst="rect">
            <a:avLst/>
          </a:prstGeom>
        </p:spPr>
        <p:txBody>
          <a:bodyPr wrap="square">
            <a:spAutoFit/>
          </a:bodyPr>
          <a:lstStyle/>
          <a:p>
            <a:pPr algn="just">
              <a:lnSpc>
                <a:spcPct val="150000"/>
              </a:lnSpc>
            </a:pPr>
            <a:r>
              <a:rPr lang="ar-SA" b="1" dirty="0">
                <a:solidFill>
                  <a:srgbClr val="7030A0"/>
                </a:solidFill>
              </a:rPr>
              <a:t>وعند صناعتها يرسم خطها الخارجي وتقص لتمثل شخصية ما، وقد يتشابه تشكيل هذه العرائس بالفن الفرعوني من حيث كون الرأس والسيقان والأقدام في وضع جانبي، والجسم يتحول جزئياً ناحية المشاهد. وهذا مظهر واضح وسهل التمييز علي الأطفال .</a:t>
            </a:r>
            <a:endParaRPr lang="en-US" b="1" dirty="0">
              <a:solidFill>
                <a:srgbClr val="7030A0"/>
              </a:solidFill>
            </a:endParaRPr>
          </a:p>
        </p:txBody>
      </p:sp>
      <p:pic>
        <p:nvPicPr>
          <p:cNvPr id="3074" name="Picture 2" descr="Image result for عرائس خيال الظل الخشبية"/>
          <p:cNvPicPr>
            <a:picLocks noChangeAspect="1" noChangeArrowheads="1"/>
          </p:cNvPicPr>
          <p:nvPr/>
        </p:nvPicPr>
        <p:blipFill rotWithShape="1">
          <a:blip r:embed="rId2">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l="50000"/>
          <a:stretch/>
        </p:blipFill>
        <p:spPr bwMode="auto">
          <a:xfrm>
            <a:off x="334928" y="741472"/>
            <a:ext cx="2796912" cy="295232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4165446"/>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392</TotalTime>
  <Words>1309</Words>
  <Application>Microsoft Office PowerPoint</Application>
  <PresentationFormat>On-screen Show (4:3)</PresentationFormat>
  <Paragraphs>109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ALBOSTAN</dc:creator>
  <cp:lastModifiedBy>ALBOSTAN</cp:lastModifiedBy>
  <cp:revision>27</cp:revision>
  <dcterms:created xsi:type="dcterms:W3CDTF">2020-03-21T15:55:10Z</dcterms:created>
  <dcterms:modified xsi:type="dcterms:W3CDTF">2020-03-22T00:50:08Z</dcterms:modified>
</cp:coreProperties>
</file>